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Quicksand Medium" charset="1" panose="00000000000000000000"/>
      <p:regular r:id="rId20"/>
    </p:embeddedFont>
    <p:embeddedFont>
      <p:font typeface="Quicksand" charset="1" panose="00000000000000000000"/>
      <p:regular r:id="rId21"/>
    </p:embeddedFont>
    <p:embeddedFont>
      <p:font typeface="Quicksand Bold" charset="1" panose="00000000000000000000"/>
      <p:regular r:id="rId22"/>
    </p:embeddedFont>
    <p:embeddedFont>
      <p:font typeface="Canva Sans" charset="1" panose="020B0503030501040103"/>
      <p:regular r:id="rId23"/>
    </p:embeddedFont>
    <p:embeddedFont>
      <p:font typeface="Hero"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VAGZqF-M8Sg.mp4" Type="http://schemas.openxmlformats.org/officeDocument/2006/relationships/video"/><Relationship Id="rId4" Target="../media/VAGZqF-M8Sg.mp4" Type="http://schemas.microsoft.com/office/2007/relationships/media"/><Relationship Id="rId5" Target="../media/image19.jpeg" Type="http://schemas.openxmlformats.org/officeDocument/2006/relationships/image"/><Relationship Id="rId6" Target="../media/VAGZqJSIETY.mp4" Type="http://schemas.openxmlformats.org/officeDocument/2006/relationships/video"/><Relationship Id="rId7" Target="../media/VAGZqJSIETY.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82607" y="-191144"/>
            <a:ext cx="13489965" cy="10669288"/>
            <a:chOff x="0" y="0"/>
            <a:chExt cx="3552913" cy="2810018"/>
          </a:xfrm>
        </p:grpSpPr>
        <p:sp>
          <p:nvSpPr>
            <p:cNvPr name="Freeform 3" id="3"/>
            <p:cNvSpPr/>
            <p:nvPr/>
          </p:nvSpPr>
          <p:spPr>
            <a:xfrm flipH="false" flipV="false" rot="0">
              <a:off x="0" y="0"/>
              <a:ext cx="3552913" cy="2810018"/>
            </a:xfrm>
            <a:custGeom>
              <a:avLst/>
              <a:gdLst/>
              <a:ahLst/>
              <a:cxnLst/>
              <a:rect r="r" b="b" t="t" l="l"/>
              <a:pathLst>
                <a:path h="2810018" w="3552913">
                  <a:moveTo>
                    <a:pt x="0" y="0"/>
                  </a:moveTo>
                  <a:lnTo>
                    <a:pt x="3552913" y="0"/>
                  </a:lnTo>
                  <a:lnTo>
                    <a:pt x="3552913" y="2810018"/>
                  </a:lnTo>
                  <a:lnTo>
                    <a:pt x="0" y="2810018"/>
                  </a:lnTo>
                  <a:close/>
                </a:path>
              </a:pathLst>
            </a:custGeom>
            <a:solidFill>
              <a:srgbClr val="FFF8F3"/>
            </a:solidFill>
          </p:spPr>
        </p:sp>
        <p:sp>
          <p:nvSpPr>
            <p:cNvPr name="TextBox 4" id="4"/>
            <p:cNvSpPr txBox="true"/>
            <p:nvPr/>
          </p:nvSpPr>
          <p:spPr>
            <a:xfrm>
              <a:off x="0" y="57150"/>
              <a:ext cx="3552913" cy="2752868"/>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0770775" y="1028700"/>
            <a:ext cx="6488525" cy="8229600"/>
            <a:chOff x="0" y="0"/>
            <a:chExt cx="1005242" cy="1274980"/>
          </a:xfrm>
        </p:grpSpPr>
        <p:sp>
          <p:nvSpPr>
            <p:cNvPr name="Freeform 6" id="6"/>
            <p:cNvSpPr/>
            <p:nvPr/>
          </p:nvSpPr>
          <p:spPr>
            <a:xfrm flipH="false" flipV="false" rot="0">
              <a:off x="0" y="0"/>
              <a:ext cx="1005242" cy="1274980"/>
            </a:xfrm>
            <a:custGeom>
              <a:avLst/>
              <a:gdLst/>
              <a:ahLst/>
              <a:cxnLst/>
              <a:rect r="r" b="b" t="t" l="l"/>
              <a:pathLst>
                <a:path h="1274980" w="1005242">
                  <a:moveTo>
                    <a:pt x="0" y="0"/>
                  </a:moveTo>
                  <a:lnTo>
                    <a:pt x="1005242" y="0"/>
                  </a:lnTo>
                  <a:lnTo>
                    <a:pt x="1005242" y="1274980"/>
                  </a:lnTo>
                  <a:lnTo>
                    <a:pt x="0" y="1274980"/>
                  </a:lnTo>
                  <a:close/>
                </a:path>
              </a:pathLst>
            </a:custGeom>
            <a:blipFill>
              <a:blip r:embed="rId2"/>
              <a:stretch>
                <a:fillRect l="-7190" t="0" r="-7190" b="0"/>
              </a:stretch>
            </a:blipFill>
          </p:spPr>
        </p:sp>
      </p:grpSp>
      <p:sp>
        <p:nvSpPr>
          <p:cNvPr name="TextBox 7" id="7"/>
          <p:cNvSpPr txBox="true"/>
          <p:nvPr/>
        </p:nvSpPr>
        <p:spPr>
          <a:xfrm rot="0">
            <a:off x="918452" y="3302032"/>
            <a:ext cx="8543992" cy="1895140"/>
          </a:xfrm>
          <a:prstGeom prst="rect">
            <a:avLst/>
          </a:prstGeom>
        </p:spPr>
        <p:txBody>
          <a:bodyPr anchor="t" rtlCol="false" tIns="0" lIns="0" bIns="0" rIns="0">
            <a:spAutoFit/>
          </a:bodyPr>
          <a:lstStyle/>
          <a:p>
            <a:pPr algn="l" marL="0" indent="0" lvl="0">
              <a:lnSpc>
                <a:spcPts val="7116"/>
              </a:lnSpc>
            </a:pPr>
            <a:r>
              <a:rPr lang="en-US" b="true" sz="8086" spc="-582">
                <a:solidFill>
                  <a:srgbClr val="AC7660"/>
                </a:solidFill>
                <a:latin typeface="Quicksand Medium"/>
                <a:ea typeface="Quicksand Medium"/>
                <a:cs typeface="Quicksand Medium"/>
                <a:sym typeface="Quicksand Medium"/>
              </a:rPr>
              <a:t>Multi Sensor Fusion and Tracking</a:t>
            </a:r>
          </a:p>
        </p:txBody>
      </p:sp>
      <p:sp>
        <p:nvSpPr>
          <p:cNvPr name="TextBox 8" id="8"/>
          <p:cNvSpPr txBox="true"/>
          <p:nvPr/>
        </p:nvSpPr>
        <p:spPr>
          <a:xfrm rot="0">
            <a:off x="1008270" y="2569548"/>
            <a:ext cx="3974337" cy="652970"/>
          </a:xfrm>
          <a:prstGeom prst="rect">
            <a:avLst/>
          </a:prstGeom>
        </p:spPr>
        <p:txBody>
          <a:bodyPr anchor="t" rtlCol="false" tIns="0" lIns="0" bIns="0" rIns="0">
            <a:spAutoFit/>
          </a:bodyPr>
          <a:lstStyle/>
          <a:p>
            <a:pPr algn="l" marL="0" indent="0" lvl="0">
              <a:lnSpc>
                <a:spcPts val="4766"/>
              </a:lnSpc>
            </a:pPr>
            <a:r>
              <a:rPr lang="en-US" b="true" sz="5416" spc="-389">
                <a:solidFill>
                  <a:srgbClr val="AC7660"/>
                </a:solidFill>
                <a:latin typeface="Quicksand Medium"/>
                <a:ea typeface="Quicksand Medium"/>
                <a:cs typeface="Quicksand Medium"/>
                <a:sym typeface="Quicksand Medium"/>
              </a:rPr>
              <a:t>MSFT</a:t>
            </a:r>
          </a:p>
        </p:txBody>
      </p:sp>
      <p:sp>
        <p:nvSpPr>
          <p:cNvPr name="TextBox 9" id="9"/>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10" id="10"/>
          <p:cNvSpPr txBox="true"/>
          <p:nvPr/>
        </p:nvSpPr>
        <p:spPr>
          <a:xfrm rot="0">
            <a:off x="1026414" y="8923168"/>
            <a:ext cx="5115336" cy="11195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Yiren QIU</a:t>
            </a:r>
          </a:p>
          <a:p>
            <a:pPr algn="l">
              <a:lnSpc>
                <a:spcPts val="1759"/>
              </a:lnSpc>
            </a:pPr>
          </a:p>
          <a:p>
            <a:pPr algn="l">
              <a:lnSpc>
                <a:spcPts val="1759"/>
              </a:lnSpc>
            </a:pPr>
            <a:r>
              <a:rPr lang="en-US" sz="1999">
                <a:solidFill>
                  <a:srgbClr val="2B1209"/>
                </a:solidFill>
                <a:latin typeface="Quicksand"/>
                <a:ea typeface="Quicksand"/>
                <a:cs typeface="Quicksand"/>
                <a:sym typeface="Quicksand"/>
              </a:rPr>
              <a:t>Ghous Iqbal</a:t>
            </a:r>
          </a:p>
          <a:p>
            <a:pPr algn="l">
              <a:lnSpc>
                <a:spcPts val="1759"/>
              </a:lnSpc>
            </a:pPr>
          </a:p>
          <a:p>
            <a:pPr algn="l" marL="0" indent="0" lvl="0">
              <a:lnSpc>
                <a:spcPts val="1759"/>
              </a:lnSpc>
              <a:spcBef>
                <a:spcPct val="0"/>
              </a:spcBef>
            </a:pPr>
            <a:r>
              <a:rPr lang="en-US" sz="1999">
                <a:solidFill>
                  <a:srgbClr val="2B1209"/>
                </a:solidFill>
                <a:latin typeface="Quicksand"/>
                <a:ea typeface="Quicksand"/>
                <a:cs typeface="Quicksand"/>
                <a:sym typeface="Quicksand"/>
              </a:rPr>
              <a:t>Yihao LIAO</a:t>
            </a:r>
          </a:p>
        </p:txBody>
      </p:sp>
      <p:sp>
        <p:nvSpPr>
          <p:cNvPr name="TextBox 11" id="11"/>
          <p:cNvSpPr txBox="true"/>
          <p:nvPr/>
        </p:nvSpPr>
        <p:spPr>
          <a:xfrm rot="0">
            <a:off x="1028700" y="5746913"/>
            <a:ext cx="6041738" cy="528035"/>
          </a:xfrm>
          <a:prstGeom prst="rect">
            <a:avLst/>
          </a:prstGeom>
        </p:spPr>
        <p:txBody>
          <a:bodyPr anchor="t" rtlCol="false" tIns="0" lIns="0" bIns="0" rIns="0">
            <a:spAutoFit/>
          </a:bodyPr>
          <a:lstStyle/>
          <a:p>
            <a:pPr algn="l">
              <a:lnSpc>
                <a:spcPts val="4334"/>
              </a:lnSpc>
            </a:pPr>
            <a:r>
              <a:rPr lang="en-US" sz="3096">
                <a:solidFill>
                  <a:srgbClr val="2B1209"/>
                </a:solidFill>
                <a:latin typeface="Quicksand"/>
                <a:ea typeface="Quicksand"/>
                <a:cs typeface="Quicksand"/>
                <a:sym typeface="Quicksand"/>
              </a:rPr>
              <a:t>ARUCO MARKER TRACKING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185783" y="9248775"/>
            <a:ext cx="11307840" cy="0"/>
          </a:xfrm>
          <a:prstGeom prst="line">
            <a:avLst/>
          </a:prstGeom>
          <a:ln cap="flat" w="19050">
            <a:solidFill>
              <a:srgbClr val="745542"/>
            </a:solidFill>
            <a:prstDash val="solid"/>
            <a:headEnd type="none" len="sm" w="sm"/>
            <a:tailEnd type="none" len="sm" w="sm"/>
          </a:ln>
        </p:spPr>
      </p:sp>
      <p:sp>
        <p:nvSpPr>
          <p:cNvPr name="AutoShape 3" id="3"/>
          <p:cNvSpPr/>
          <p:nvPr/>
        </p:nvSpPr>
        <p:spPr>
          <a:xfrm flipH="true">
            <a:off x="6980160" y="2327040"/>
            <a:ext cx="11307840" cy="0"/>
          </a:xfrm>
          <a:prstGeom prst="line">
            <a:avLst/>
          </a:prstGeom>
          <a:ln cap="flat" w="19050">
            <a:solidFill>
              <a:srgbClr val="745542"/>
            </a:solidFill>
            <a:prstDash val="solid"/>
            <a:headEnd type="none" len="sm" w="sm"/>
            <a:tailEnd type="none" len="sm" w="sm"/>
          </a:ln>
        </p:spPr>
      </p:sp>
      <p:sp>
        <p:nvSpPr>
          <p:cNvPr name="AutoShape 4" id="4"/>
          <p:cNvSpPr/>
          <p:nvPr/>
        </p:nvSpPr>
        <p:spPr>
          <a:xfrm flipH="true">
            <a:off x="7185783" y="4637069"/>
            <a:ext cx="11307840" cy="0"/>
          </a:xfrm>
          <a:prstGeom prst="line">
            <a:avLst/>
          </a:prstGeom>
          <a:ln cap="flat" w="19050">
            <a:solidFill>
              <a:srgbClr val="745542"/>
            </a:solidFill>
            <a:prstDash val="solid"/>
            <a:headEnd type="none" len="sm" w="sm"/>
            <a:tailEnd type="none" len="sm" w="sm"/>
          </a:ln>
        </p:spPr>
      </p:sp>
      <p:sp>
        <p:nvSpPr>
          <p:cNvPr name="AutoShape 5" id="5"/>
          <p:cNvSpPr/>
          <p:nvPr/>
        </p:nvSpPr>
        <p:spPr>
          <a:xfrm flipH="true">
            <a:off x="7185783" y="6990858"/>
            <a:ext cx="11307840" cy="0"/>
          </a:xfrm>
          <a:prstGeom prst="line">
            <a:avLst/>
          </a:prstGeom>
          <a:ln cap="flat" w="19050">
            <a:solidFill>
              <a:srgbClr val="745542"/>
            </a:solidFill>
            <a:prstDash val="solid"/>
            <a:headEnd type="none" len="sm" w="sm"/>
            <a:tailEnd type="none" len="sm" w="sm"/>
          </a:ln>
        </p:spPr>
      </p:sp>
      <p:sp>
        <p:nvSpPr>
          <p:cNvPr name="TextBox 6" id="6"/>
          <p:cNvSpPr txBox="true"/>
          <p:nvPr/>
        </p:nvSpPr>
        <p:spPr>
          <a:xfrm rot="0">
            <a:off x="7805713" y="81775"/>
            <a:ext cx="6089653" cy="892714"/>
          </a:xfrm>
          <a:prstGeom prst="rect">
            <a:avLst/>
          </a:prstGeom>
        </p:spPr>
        <p:txBody>
          <a:bodyPr anchor="t" rtlCol="false" tIns="0" lIns="0" bIns="0" rIns="0">
            <a:spAutoFit/>
          </a:bodyPr>
          <a:lstStyle/>
          <a:p>
            <a:pPr algn="l" marL="0" indent="0" lvl="0">
              <a:lnSpc>
                <a:spcPts val="6620"/>
              </a:lnSpc>
              <a:spcBef>
                <a:spcPct val="0"/>
              </a:spcBef>
            </a:pPr>
            <a:r>
              <a:rPr lang="en-US" sz="6620" spc="-476">
                <a:solidFill>
                  <a:srgbClr val="AC7660"/>
                </a:solidFill>
                <a:latin typeface="Hero"/>
                <a:ea typeface="Hero"/>
                <a:cs typeface="Hero"/>
                <a:sym typeface="Hero"/>
              </a:rPr>
              <a:t>Aruco Marker Det</a:t>
            </a:r>
          </a:p>
        </p:txBody>
      </p:sp>
      <p:sp>
        <p:nvSpPr>
          <p:cNvPr name="TextBox 7" id="7"/>
          <p:cNvSpPr txBox="true"/>
          <p:nvPr/>
        </p:nvSpPr>
        <p:spPr>
          <a:xfrm rot="0">
            <a:off x="7805713" y="2587737"/>
            <a:ext cx="7918550" cy="415290"/>
          </a:xfrm>
          <a:prstGeom prst="rect">
            <a:avLst/>
          </a:prstGeom>
        </p:spPr>
        <p:txBody>
          <a:bodyPr anchor="t" rtlCol="false" tIns="0" lIns="0" bIns="0" rIns="0">
            <a:spAutoFit/>
          </a:bodyPr>
          <a:lstStyle/>
          <a:p>
            <a:pPr algn="just">
              <a:lnSpc>
                <a:spcPts val="3359"/>
              </a:lnSpc>
            </a:pPr>
            <a:r>
              <a:rPr lang="en-US" sz="2399" b="true">
                <a:solidFill>
                  <a:srgbClr val="2B1209"/>
                </a:solidFill>
                <a:latin typeface="Quicksand Bold"/>
                <a:ea typeface="Quicksand Bold"/>
                <a:cs typeface="Quicksand Bold"/>
                <a:sym typeface="Quicksand Bold"/>
              </a:rPr>
              <a:t>Input Image Preprocessing:</a:t>
            </a:r>
          </a:p>
        </p:txBody>
      </p:sp>
      <p:sp>
        <p:nvSpPr>
          <p:cNvPr name="TextBox 8" id="8"/>
          <p:cNvSpPr txBox="true"/>
          <p:nvPr/>
        </p:nvSpPr>
        <p:spPr>
          <a:xfrm rot="0">
            <a:off x="7805713" y="4894244"/>
            <a:ext cx="7918550" cy="415290"/>
          </a:xfrm>
          <a:prstGeom prst="rect">
            <a:avLst/>
          </a:prstGeom>
        </p:spPr>
        <p:txBody>
          <a:bodyPr anchor="t" rtlCol="false" tIns="0" lIns="0" bIns="0" rIns="0">
            <a:spAutoFit/>
          </a:bodyPr>
          <a:lstStyle/>
          <a:p>
            <a:pPr algn="just">
              <a:lnSpc>
                <a:spcPts val="3359"/>
              </a:lnSpc>
            </a:pPr>
            <a:r>
              <a:rPr lang="en-US" sz="2399" b="true">
                <a:solidFill>
                  <a:srgbClr val="2B1209"/>
                </a:solidFill>
                <a:latin typeface="Quicksand Bold"/>
                <a:ea typeface="Quicksand Bold"/>
                <a:cs typeface="Quicksand Bold"/>
                <a:sym typeface="Quicksand Bold"/>
              </a:rPr>
              <a:t>Marker Detection:</a:t>
            </a:r>
          </a:p>
        </p:txBody>
      </p:sp>
      <p:sp>
        <p:nvSpPr>
          <p:cNvPr name="TextBox 9" id="9"/>
          <p:cNvSpPr txBox="true"/>
          <p:nvPr/>
        </p:nvSpPr>
        <p:spPr>
          <a:xfrm rot="0">
            <a:off x="7805713" y="7248033"/>
            <a:ext cx="7918550" cy="415290"/>
          </a:xfrm>
          <a:prstGeom prst="rect">
            <a:avLst/>
          </a:prstGeom>
        </p:spPr>
        <p:txBody>
          <a:bodyPr anchor="t" rtlCol="false" tIns="0" lIns="0" bIns="0" rIns="0">
            <a:spAutoFit/>
          </a:bodyPr>
          <a:lstStyle/>
          <a:p>
            <a:pPr algn="just">
              <a:lnSpc>
                <a:spcPts val="3359"/>
              </a:lnSpc>
            </a:pPr>
            <a:r>
              <a:rPr lang="en-US" sz="2399" b="true">
                <a:solidFill>
                  <a:srgbClr val="2B1209"/>
                </a:solidFill>
                <a:latin typeface="Quicksand Bold"/>
                <a:ea typeface="Quicksand Bold"/>
                <a:cs typeface="Quicksand Bold"/>
                <a:sym typeface="Quicksand Bold"/>
              </a:rPr>
              <a:t>Output:</a:t>
            </a:r>
          </a:p>
        </p:txBody>
      </p:sp>
      <p:sp>
        <p:nvSpPr>
          <p:cNvPr name="TextBox 10" id="10"/>
          <p:cNvSpPr txBox="true"/>
          <p:nvPr/>
        </p:nvSpPr>
        <p:spPr>
          <a:xfrm rot="0">
            <a:off x="7805713" y="3214626"/>
            <a:ext cx="9453587" cy="1397000"/>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Convert the input image to grayscale.</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Apply thresholding or adaptive thresh</a:t>
            </a:r>
            <a:r>
              <a:rPr lang="en-US" sz="1999">
                <a:solidFill>
                  <a:srgbClr val="2B1209"/>
                </a:solidFill>
                <a:latin typeface="Quicksand"/>
                <a:ea typeface="Quicksand"/>
                <a:cs typeface="Quicksand"/>
                <a:sym typeface="Quicksand"/>
              </a:rPr>
              <a:t>olding to enhance the binary marker visibility.</a:t>
            </a:r>
          </a:p>
          <a:p>
            <a:pPr algn="just">
              <a:lnSpc>
                <a:spcPts val="2799"/>
              </a:lnSpc>
            </a:pPr>
          </a:p>
        </p:txBody>
      </p:sp>
      <p:sp>
        <p:nvSpPr>
          <p:cNvPr name="TextBox 11" id="11"/>
          <p:cNvSpPr txBox="true"/>
          <p:nvPr/>
        </p:nvSpPr>
        <p:spPr>
          <a:xfrm rot="0">
            <a:off x="7805713" y="5521134"/>
            <a:ext cx="9453587" cy="1749425"/>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The detection algorithm identifies square-shaped regions in the image.</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The detected regions are analyzed to see if they match any marker patterns defined in a dictionary (like 4x4, 6x6 markers).</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If a match is found, the marker ID and corner points are extracted.</a:t>
            </a:r>
          </a:p>
          <a:p>
            <a:pPr algn="just">
              <a:lnSpc>
                <a:spcPts val="2799"/>
              </a:lnSpc>
            </a:pPr>
          </a:p>
        </p:txBody>
      </p:sp>
      <p:sp>
        <p:nvSpPr>
          <p:cNvPr name="TextBox 12" id="12"/>
          <p:cNvSpPr txBox="true"/>
          <p:nvPr/>
        </p:nvSpPr>
        <p:spPr>
          <a:xfrm rot="0">
            <a:off x="7805713" y="7663323"/>
            <a:ext cx="9453587" cy="1749425"/>
          </a:xfrm>
          <a:prstGeom prst="rect">
            <a:avLst/>
          </a:prstGeom>
        </p:spPr>
        <p:txBody>
          <a:bodyPr anchor="t" rtlCol="false" tIns="0" lIns="0" bIns="0" rIns="0">
            <a:spAutoFit/>
          </a:bodyPr>
          <a:lstStyle/>
          <a:p>
            <a:pPr algn="just">
              <a:lnSpc>
                <a:spcPts val="2799"/>
              </a:lnSpc>
            </a:pPr>
            <a:r>
              <a:rPr lang="en-US" sz="1999">
                <a:solidFill>
                  <a:srgbClr val="2B1209"/>
                </a:solidFill>
                <a:latin typeface="Quicksand"/>
                <a:ea typeface="Quicksand"/>
                <a:cs typeface="Quicksand"/>
                <a:sym typeface="Quicksand"/>
              </a:rPr>
              <a:t>The system returns:</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Marker IDs.</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The corner coordinates of each detected marker.</a:t>
            </a:r>
          </a:p>
          <a:p>
            <a:pPr algn="just" marL="431799" indent="-215899" lvl="1">
              <a:lnSpc>
                <a:spcPts val="2799"/>
              </a:lnSpc>
              <a:buFont typeface="Arial"/>
              <a:buChar char="•"/>
            </a:pPr>
            <a:r>
              <a:rPr lang="en-US" sz="1999">
                <a:solidFill>
                  <a:srgbClr val="2B1209"/>
                </a:solidFill>
                <a:latin typeface="Quicksand"/>
                <a:ea typeface="Quicksand"/>
                <a:cs typeface="Quicksand"/>
                <a:sym typeface="Quicksand"/>
              </a:rPr>
              <a:t>Optionally, refined corner positions for better accuracy.</a:t>
            </a:r>
          </a:p>
          <a:p>
            <a:pPr algn="just">
              <a:lnSpc>
                <a:spcPts val="2799"/>
              </a:lnSpc>
            </a:pPr>
          </a:p>
        </p:txBody>
      </p:sp>
      <p:grpSp>
        <p:nvGrpSpPr>
          <p:cNvPr name="Group 13" id="13"/>
          <p:cNvGrpSpPr/>
          <p:nvPr/>
        </p:nvGrpSpPr>
        <p:grpSpPr>
          <a:xfrm rot="0">
            <a:off x="-101631" y="-103173"/>
            <a:ext cx="7276939" cy="10586715"/>
            <a:chOff x="0" y="0"/>
            <a:chExt cx="1916560" cy="2788271"/>
          </a:xfrm>
        </p:grpSpPr>
        <p:sp>
          <p:nvSpPr>
            <p:cNvPr name="Freeform 14" id="14"/>
            <p:cNvSpPr/>
            <p:nvPr/>
          </p:nvSpPr>
          <p:spPr>
            <a:xfrm flipH="false" flipV="false" rot="0">
              <a:off x="0" y="0"/>
              <a:ext cx="1916560" cy="2788271"/>
            </a:xfrm>
            <a:custGeom>
              <a:avLst/>
              <a:gdLst/>
              <a:ahLst/>
              <a:cxnLst/>
              <a:rect r="r" b="b" t="t" l="l"/>
              <a:pathLst>
                <a:path h="2788271" w="1916560">
                  <a:moveTo>
                    <a:pt x="0" y="0"/>
                  </a:moveTo>
                  <a:lnTo>
                    <a:pt x="1916560" y="0"/>
                  </a:lnTo>
                  <a:lnTo>
                    <a:pt x="1916560" y="2788271"/>
                  </a:lnTo>
                  <a:lnTo>
                    <a:pt x="0" y="2788271"/>
                  </a:lnTo>
                  <a:close/>
                </a:path>
              </a:pathLst>
            </a:custGeom>
            <a:solidFill>
              <a:srgbClr val="AC7660"/>
            </a:solidFill>
          </p:spPr>
        </p:sp>
        <p:sp>
          <p:nvSpPr>
            <p:cNvPr name="TextBox 15" id="15"/>
            <p:cNvSpPr txBox="true"/>
            <p:nvPr/>
          </p:nvSpPr>
          <p:spPr>
            <a:xfrm>
              <a:off x="0" y="57150"/>
              <a:ext cx="1916560" cy="2731121"/>
            </a:xfrm>
            <a:prstGeom prst="rect">
              <a:avLst/>
            </a:prstGeom>
          </p:spPr>
          <p:txBody>
            <a:bodyPr anchor="ctr" rtlCol="false" tIns="50800" lIns="50800" bIns="50800" rIns="50800"/>
            <a:lstStyle/>
            <a:p>
              <a:pPr algn="ctr">
                <a:lnSpc>
                  <a:spcPts val="1759"/>
                </a:lnSpc>
              </a:pPr>
            </a:p>
          </p:txBody>
        </p:sp>
      </p:grpSp>
      <p:grpSp>
        <p:nvGrpSpPr>
          <p:cNvPr name="Group 16" id="16"/>
          <p:cNvGrpSpPr/>
          <p:nvPr/>
        </p:nvGrpSpPr>
        <p:grpSpPr>
          <a:xfrm rot="0">
            <a:off x="838908" y="1019175"/>
            <a:ext cx="5576857" cy="8239125"/>
            <a:chOff x="0" y="0"/>
            <a:chExt cx="864001" cy="1276456"/>
          </a:xfrm>
        </p:grpSpPr>
        <p:sp>
          <p:nvSpPr>
            <p:cNvPr name="Freeform 17" id="17"/>
            <p:cNvSpPr/>
            <p:nvPr/>
          </p:nvSpPr>
          <p:spPr>
            <a:xfrm flipH="false" flipV="false" rot="0">
              <a:off x="0" y="0"/>
              <a:ext cx="864001" cy="1276456"/>
            </a:xfrm>
            <a:custGeom>
              <a:avLst/>
              <a:gdLst/>
              <a:ahLst/>
              <a:cxnLst/>
              <a:rect r="r" b="b" t="t" l="l"/>
              <a:pathLst>
                <a:path h="1276456" w="864001">
                  <a:moveTo>
                    <a:pt x="0" y="0"/>
                  </a:moveTo>
                  <a:lnTo>
                    <a:pt x="864001" y="0"/>
                  </a:lnTo>
                  <a:lnTo>
                    <a:pt x="864001" y="1276456"/>
                  </a:lnTo>
                  <a:lnTo>
                    <a:pt x="0" y="1276456"/>
                  </a:lnTo>
                  <a:close/>
                </a:path>
              </a:pathLst>
            </a:custGeom>
            <a:blipFill>
              <a:blip r:embed="rId2"/>
              <a:stretch>
                <a:fillRect l="0" t="-9280" r="0" b="-9280"/>
              </a:stretch>
            </a:blipFill>
          </p:spPr>
        </p:sp>
      </p:grpSp>
      <p:sp>
        <p:nvSpPr>
          <p:cNvPr name="TextBox 18" id="18"/>
          <p:cNvSpPr txBox="true"/>
          <p:nvPr/>
        </p:nvSpPr>
        <p:spPr>
          <a:xfrm rot="0">
            <a:off x="7805713" y="895461"/>
            <a:ext cx="8973703" cy="1749425"/>
          </a:xfrm>
          <a:prstGeom prst="rect">
            <a:avLst/>
          </a:prstGeom>
        </p:spPr>
        <p:txBody>
          <a:bodyPr anchor="t" rtlCol="false" tIns="0" lIns="0" bIns="0" rIns="0">
            <a:spAutoFit/>
          </a:bodyPr>
          <a:lstStyle/>
          <a:p>
            <a:pPr algn="l">
              <a:lnSpc>
                <a:spcPts val="2799"/>
              </a:lnSpc>
            </a:pPr>
            <a:r>
              <a:rPr lang="en-US" sz="1999" b="true">
                <a:solidFill>
                  <a:srgbClr val="000000"/>
                </a:solidFill>
                <a:latin typeface="Quicksand Bold"/>
                <a:ea typeface="Quicksand Bold"/>
                <a:cs typeface="Quicksand Bold"/>
                <a:sym typeface="Quicksand Bold"/>
              </a:rPr>
              <a:t>Key Concepts of ARUCO Marker Detection</a:t>
            </a:r>
          </a:p>
          <a:p>
            <a:pPr algn="l">
              <a:lnSpc>
                <a:spcPts val="2799"/>
              </a:lnSpc>
            </a:pPr>
            <a:r>
              <a:rPr lang="en-US" sz="1999">
                <a:solidFill>
                  <a:srgbClr val="000000"/>
                </a:solidFill>
                <a:latin typeface="Quicksand"/>
                <a:ea typeface="Quicksand"/>
                <a:cs typeface="Quicksand"/>
                <a:sym typeface="Quicksand"/>
              </a:rPr>
              <a:t>ARUCO marker detection in OpenCV is based on identifying predefined binary patterns in the image using computer vision techniques. The process typically involves:</a:t>
            </a:r>
          </a:p>
          <a:p>
            <a:pPr algn="l">
              <a:lnSpc>
                <a:spcPts val="2799"/>
              </a:lnSpc>
              <a:spcBef>
                <a:spcPct val="0"/>
              </a:spcBef>
            </a:pPr>
          </a:p>
        </p:txBody>
      </p:sp>
      <p:sp>
        <p:nvSpPr>
          <p:cNvPr name="TextBox 19" id="19"/>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631" y="-103173"/>
            <a:ext cx="8745354" cy="10586715"/>
            <a:chOff x="0" y="0"/>
            <a:chExt cx="2303303" cy="2788271"/>
          </a:xfrm>
        </p:grpSpPr>
        <p:sp>
          <p:nvSpPr>
            <p:cNvPr name="Freeform 3" id="3"/>
            <p:cNvSpPr/>
            <p:nvPr/>
          </p:nvSpPr>
          <p:spPr>
            <a:xfrm flipH="false" flipV="false" rot="0">
              <a:off x="0" y="0"/>
              <a:ext cx="2303303" cy="2788271"/>
            </a:xfrm>
            <a:custGeom>
              <a:avLst/>
              <a:gdLst/>
              <a:ahLst/>
              <a:cxnLst/>
              <a:rect r="r" b="b" t="t" l="l"/>
              <a:pathLst>
                <a:path h="2788271" w="2303303">
                  <a:moveTo>
                    <a:pt x="0" y="0"/>
                  </a:moveTo>
                  <a:lnTo>
                    <a:pt x="2303303" y="0"/>
                  </a:lnTo>
                  <a:lnTo>
                    <a:pt x="2303303" y="2788271"/>
                  </a:lnTo>
                  <a:lnTo>
                    <a:pt x="0" y="2788271"/>
                  </a:lnTo>
                  <a:close/>
                </a:path>
              </a:pathLst>
            </a:custGeom>
            <a:solidFill>
              <a:srgbClr val="FFF8F3"/>
            </a:solidFill>
          </p:spPr>
        </p:sp>
        <p:sp>
          <p:nvSpPr>
            <p:cNvPr name="TextBox 4" id="4"/>
            <p:cNvSpPr txBox="true"/>
            <p:nvPr/>
          </p:nvSpPr>
          <p:spPr>
            <a:xfrm>
              <a:off x="0" y="57150"/>
              <a:ext cx="2303303" cy="2731121"/>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028700" y="3575914"/>
            <a:ext cx="6702212" cy="5682386"/>
            <a:chOff x="0" y="0"/>
            <a:chExt cx="1038348" cy="880350"/>
          </a:xfrm>
        </p:grpSpPr>
        <p:sp>
          <p:nvSpPr>
            <p:cNvPr name="Freeform 6" id="6"/>
            <p:cNvSpPr/>
            <p:nvPr/>
          </p:nvSpPr>
          <p:spPr>
            <a:xfrm flipH="false" flipV="false" rot="0">
              <a:off x="0" y="0"/>
              <a:ext cx="1038348" cy="880350"/>
            </a:xfrm>
            <a:custGeom>
              <a:avLst/>
              <a:gdLst/>
              <a:ahLst/>
              <a:cxnLst/>
              <a:rect r="r" b="b" t="t" l="l"/>
              <a:pathLst>
                <a:path h="880350" w="1038348">
                  <a:moveTo>
                    <a:pt x="0" y="0"/>
                  </a:moveTo>
                  <a:lnTo>
                    <a:pt x="1038348" y="0"/>
                  </a:lnTo>
                  <a:lnTo>
                    <a:pt x="1038348" y="880350"/>
                  </a:lnTo>
                  <a:lnTo>
                    <a:pt x="0" y="880350"/>
                  </a:lnTo>
                  <a:close/>
                </a:path>
              </a:pathLst>
            </a:custGeom>
            <a:blipFill>
              <a:blip r:embed="rId2"/>
              <a:stretch>
                <a:fillRect l="-25454" t="0" r="-25454" b="0"/>
              </a:stretch>
            </a:blipFill>
          </p:spPr>
        </p:sp>
      </p:grpSp>
      <p:sp>
        <p:nvSpPr>
          <p:cNvPr name="TextBox 7" id="7"/>
          <p:cNvSpPr txBox="true"/>
          <p:nvPr/>
        </p:nvSpPr>
        <p:spPr>
          <a:xfrm rot="0">
            <a:off x="1028700" y="1472823"/>
            <a:ext cx="4686832" cy="1457379"/>
          </a:xfrm>
          <a:prstGeom prst="rect">
            <a:avLst/>
          </a:prstGeom>
        </p:spPr>
        <p:txBody>
          <a:bodyPr anchor="t" rtlCol="false" tIns="0" lIns="0" bIns="0" rIns="0">
            <a:spAutoFit/>
          </a:bodyPr>
          <a:lstStyle/>
          <a:p>
            <a:pPr algn="l" marL="0" indent="0" lvl="0">
              <a:lnSpc>
                <a:spcPts val="5659"/>
              </a:lnSpc>
            </a:pPr>
            <a:r>
              <a:rPr lang="en-US" b="true" sz="5716" spc="-411">
                <a:solidFill>
                  <a:srgbClr val="AC7660"/>
                </a:solidFill>
                <a:latin typeface="Quicksand Medium"/>
                <a:ea typeface="Quicksand Medium"/>
                <a:cs typeface="Quicksand Medium"/>
                <a:sym typeface="Quicksand Medium"/>
              </a:rPr>
              <a:t>Position and Pose Estimation</a:t>
            </a:r>
          </a:p>
        </p:txBody>
      </p:sp>
      <p:sp>
        <p:nvSpPr>
          <p:cNvPr name="TextBox 8" id="8"/>
          <p:cNvSpPr txBox="true"/>
          <p:nvPr/>
        </p:nvSpPr>
        <p:spPr>
          <a:xfrm rot="0">
            <a:off x="9144000" y="1975478"/>
            <a:ext cx="7751365" cy="6381789"/>
          </a:xfrm>
          <a:prstGeom prst="rect">
            <a:avLst/>
          </a:prstGeom>
        </p:spPr>
        <p:txBody>
          <a:bodyPr anchor="t" rtlCol="false" tIns="0" lIns="0" bIns="0" rIns="0">
            <a:spAutoFit/>
          </a:bodyPr>
          <a:lstStyle/>
          <a:p>
            <a:pPr algn="l">
              <a:lnSpc>
                <a:spcPts val="3672"/>
              </a:lnSpc>
            </a:pPr>
            <a:r>
              <a:rPr lang="en-US" sz="2623" b="true">
                <a:solidFill>
                  <a:srgbClr val="AC7660"/>
                </a:solidFill>
                <a:latin typeface="Quicksand Bold"/>
                <a:ea typeface="Quicksand Bold"/>
                <a:cs typeface="Quicksand Bold"/>
                <a:sym typeface="Quicksand Bold"/>
              </a:rPr>
              <a:t>Pose Estimation of the ARUCO Marker</a:t>
            </a:r>
          </a:p>
          <a:p>
            <a:pPr algn="l" marL="566407" indent="-283204" lvl="1">
              <a:lnSpc>
                <a:spcPts val="3672"/>
              </a:lnSpc>
              <a:buFont typeface="Arial"/>
              <a:buChar char="•"/>
            </a:pPr>
            <a:r>
              <a:rPr lang="en-US" sz="2623">
                <a:solidFill>
                  <a:srgbClr val="AC7660"/>
                </a:solidFill>
                <a:latin typeface="Quicksand"/>
                <a:ea typeface="Quicksand"/>
                <a:cs typeface="Quicksand"/>
                <a:sym typeface="Quicksand"/>
              </a:rPr>
              <a:t>Pose Calculation:</a:t>
            </a:r>
          </a:p>
          <a:p>
            <a:pPr algn="l" marL="1132814" indent="-377605" lvl="2">
              <a:lnSpc>
                <a:spcPts val="3672"/>
              </a:lnSpc>
              <a:buFont typeface="Arial"/>
              <a:buChar char="⚬"/>
            </a:pPr>
            <a:r>
              <a:rPr lang="en-US" sz="2623">
                <a:solidFill>
                  <a:srgbClr val="AC7660"/>
                </a:solidFill>
                <a:latin typeface="Quicksand"/>
                <a:ea typeface="Quicksand"/>
                <a:cs typeface="Quicksand"/>
                <a:sym typeface="Quicksand"/>
              </a:rPr>
              <a:t>cv2.aruco.estimatePoseSingleMarkers() estimates the translation vector and rotation vector of detected markers.</a:t>
            </a:r>
          </a:p>
          <a:p>
            <a:pPr algn="l" marL="1132814" indent="-377605" lvl="2">
              <a:lnSpc>
                <a:spcPts val="3672"/>
              </a:lnSpc>
              <a:buFont typeface="Arial"/>
              <a:buChar char="⚬"/>
            </a:pPr>
            <a:r>
              <a:rPr lang="en-US" sz="2623">
                <a:solidFill>
                  <a:srgbClr val="AC7660"/>
                </a:solidFill>
                <a:latin typeface="Quicksand"/>
                <a:ea typeface="Quicksand"/>
                <a:cs typeface="Quicksand"/>
                <a:sym typeface="Quicksand"/>
              </a:rPr>
              <a:t>Translation vector provides the 3D position of the marker relative to the camera.</a:t>
            </a:r>
          </a:p>
          <a:p>
            <a:pPr algn="l" marL="566407" indent="-283204" lvl="1">
              <a:lnSpc>
                <a:spcPts val="3672"/>
              </a:lnSpc>
              <a:buFont typeface="Arial"/>
              <a:buChar char="•"/>
            </a:pPr>
            <a:r>
              <a:rPr lang="en-US" sz="2623">
                <a:solidFill>
                  <a:srgbClr val="AC7660"/>
                </a:solidFill>
                <a:latin typeface="Quicksand"/>
                <a:ea typeface="Quicksand"/>
                <a:cs typeface="Quicksand"/>
                <a:sym typeface="Quicksand"/>
              </a:rPr>
              <a:t>Center-to-Center Distance:</a:t>
            </a:r>
          </a:p>
          <a:p>
            <a:pPr algn="l" marL="1132814" indent="-377605" lvl="2">
              <a:lnSpc>
                <a:spcPts val="3672"/>
              </a:lnSpc>
              <a:buFont typeface="Arial"/>
              <a:buChar char="⚬"/>
            </a:pPr>
            <a:r>
              <a:rPr lang="en-US" sz="2623">
                <a:solidFill>
                  <a:srgbClr val="AC7660"/>
                </a:solidFill>
                <a:latin typeface="Quicksand"/>
                <a:ea typeface="Quicksand"/>
                <a:cs typeface="Quicksand"/>
                <a:sym typeface="Quicksand"/>
              </a:rPr>
              <a:t>Calculate the horizontal and vertical error between:</a:t>
            </a:r>
          </a:p>
          <a:p>
            <a:pPr algn="l" marL="1699222" indent="-424805" lvl="3">
              <a:lnSpc>
                <a:spcPts val="3672"/>
              </a:lnSpc>
              <a:buFont typeface="Arial"/>
              <a:buChar char="￭"/>
            </a:pPr>
            <a:r>
              <a:rPr lang="en-US" sz="2623">
                <a:solidFill>
                  <a:srgbClr val="AC7660"/>
                </a:solidFill>
                <a:latin typeface="Quicksand"/>
                <a:ea typeface="Quicksand"/>
                <a:cs typeface="Quicksand"/>
                <a:sym typeface="Quicksand"/>
              </a:rPr>
              <a:t>Marker center.</a:t>
            </a:r>
          </a:p>
          <a:p>
            <a:pPr algn="l" marL="1699222" indent="-424805" lvl="3">
              <a:lnSpc>
                <a:spcPts val="3672"/>
              </a:lnSpc>
              <a:buFont typeface="Arial"/>
              <a:buChar char="￭"/>
            </a:pPr>
            <a:r>
              <a:rPr lang="en-US" sz="2623">
                <a:solidFill>
                  <a:srgbClr val="AC7660"/>
                </a:solidFill>
                <a:latin typeface="Quicksand"/>
                <a:ea typeface="Quicksand"/>
                <a:cs typeface="Quicksand"/>
                <a:sym typeface="Quicksand"/>
              </a:rPr>
              <a:t>Drone camera’s central point (e.g., at (320, 160)).</a:t>
            </a:r>
          </a:p>
          <a:p>
            <a:pPr algn="l">
              <a:lnSpc>
                <a:spcPts val="3672"/>
              </a:lnSpc>
              <a:spcBef>
                <a:spcPct val="0"/>
              </a:spcBef>
            </a:pPr>
          </a:p>
        </p:txBody>
      </p:sp>
      <p:sp>
        <p:nvSpPr>
          <p:cNvPr name="TextBox 9" id="9"/>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C7660"/>
        </a:solidFill>
      </p:bgPr>
    </p:bg>
    <p:spTree>
      <p:nvGrpSpPr>
        <p:cNvPr id="1" name=""/>
        <p:cNvGrpSpPr/>
        <p:nvPr/>
      </p:nvGrpSpPr>
      <p:grpSpPr>
        <a:xfrm>
          <a:off x="0" y="0"/>
          <a:ext cx="0" cy="0"/>
          <a:chOff x="0" y="0"/>
          <a:chExt cx="0" cy="0"/>
        </a:xfrm>
      </p:grpSpPr>
      <p:grpSp>
        <p:nvGrpSpPr>
          <p:cNvPr name="Group 2" id="2"/>
          <p:cNvGrpSpPr/>
          <p:nvPr/>
        </p:nvGrpSpPr>
        <p:grpSpPr>
          <a:xfrm rot="0">
            <a:off x="8575673" y="5030833"/>
            <a:ext cx="9896900" cy="5481240"/>
            <a:chOff x="0" y="0"/>
            <a:chExt cx="2606591" cy="1443619"/>
          </a:xfrm>
        </p:grpSpPr>
        <p:sp>
          <p:nvSpPr>
            <p:cNvPr name="Freeform 3" id="3"/>
            <p:cNvSpPr/>
            <p:nvPr/>
          </p:nvSpPr>
          <p:spPr>
            <a:xfrm flipH="false" flipV="false" rot="0">
              <a:off x="0" y="0"/>
              <a:ext cx="2606591" cy="1443619"/>
            </a:xfrm>
            <a:custGeom>
              <a:avLst/>
              <a:gdLst/>
              <a:ahLst/>
              <a:cxnLst/>
              <a:rect r="r" b="b" t="t" l="l"/>
              <a:pathLst>
                <a:path h="1443619" w="2606591">
                  <a:moveTo>
                    <a:pt x="0" y="0"/>
                  </a:moveTo>
                  <a:lnTo>
                    <a:pt x="2606591" y="0"/>
                  </a:lnTo>
                  <a:lnTo>
                    <a:pt x="2606591" y="1443619"/>
                  </a:lnTo>
                  <a:lnTo>
                    <a:pt x="0" y="1443619"/>
                  </a:lnTo>
                  <a:close/>
                </a:path>
              </a:pathLst>
            </a:custGeom>
            <a:solidFill>
              <a:srgbClr val="B68673"/>
            </a:solidFill>
          </p:spPr>
        </p:sp>
        <p:sp>
          <p:nvSpPr>
            <p:cNvPr name="TextBox 4" id="4"/>
            <p:cNvSpPr txBox="true"/>
            <p:nvPr/>
          </p:nvSpPr>
          <p:spPr>
            <a:xfrm>
              <a:off x="0" y="57150"/>
              <a:ext cx="2606591" cy="1386469"/>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9116949" y="3292792"/>
            <a:ext cx="8555306" cy="7738689"/>
            <a:chOff x="0" y="0"/>
            <a:chExt cx="1325441" cy="1198925"/>
          </a:xfrm>
        </p:grpSpPr>
        <p:sp>
          <p:nvSpPr>
            <p:cNvPr name="Freeform 6" id="6"/>
            <p:cNvSpPr/>
            <p:nvPr/>
          </p:nvSpPr>
          <p:spPr>
            <a:xfrm flipH="false" flipV="false" rot="0">
              <a:off x="0" y="0"/>
              <a:ext cx="1325441" cy="1198925"/>
            </a:xfrm>
            <a:custGeom>
              <a:avLst/>
              <a:gdLst/>
              <a:ahLst/>
              <a:cxnLst/>
              <a:rect r="r" b="b" t="t" l="l"/>
              <a:pathLst>
                <a:path h="1198925" w="1325441">
                  <a:moveTo>
                    <a:pt x="0" y="0"/>
                  </a:moveTo>
                  <a:lnTo>
                    <a:pt x="1325441" y="0"/>
                  </a:lnTo>
                  <a:lnTo>
                    <a:pt x="1325441" y="1198925"/>
                  </a:lnTo>
                  <a:lnTo>
                    <a:pt x="0" y="1198925"/>
                  </a:lnTo>
                  <a:close/>
                </a:path>
              </a:pathLst>
            </a:custGeom>
            <a:blipFill>
              <a:blip r:embed="rId2"/>
              <a:stretch>
                <a:fillRect l="-30501" t="0" r="-30501" b="0"/>
              </a:stretch>
            </a:blipFill>
          </p:spPr>
        </p:sp>
      </p:grpSp>
      <p:sp>
        <p:nvSpPr>
          <p:cNvPr name="TextBox 7" id="7"/>
          <p:cNvSpPr txBox="true"/>
          <p:nvPr/>
        </p:nvSpPr>
        <p:spPr>
          <a:xfrm rot="0">
            <a:off x="636843" y="905827"/>
            <a:ext cx="8229481" cy="2057717"/>
          </a:xfrm>
          <a:prstGeom prst="rect">
            <a:avLst/>
          </a:prstGeom>
        </p:spPr>
        <p:txBody>
          <a:bodyPr anchor="t" rtlCol="false" tIns="0" lIns="0" bIns="0" rIns="0">
            <a:spAutoFit/>
          </a:bodyPr>
          <a:lstStyle/>
          <a:p>
            <a:pPr algn="l" marL="0" indent="0" lvl="0">
              <a:lnSpc>
                <a:spcPts val="7785"/>
              </a:lnSpc>
            </a:pPr>
            <a:r>
              <a:rPr lang="en-US" b="true" sz="8847" spc="-637">
                <a:solidFill>
                  <a:srgbClr val="FFFFFF"/>
                </a:solidFill>
                <a:latin typeface="Quicksand Medium"/>
                <a:ea typeface="Quicksand Medium"/>
                <a:cs typeface="Quicksand Medium"/>
                <a:sym typeface="Quicksand Medium"/>
              </a:rPr>
              <a:t>Tracking and Action Response</a:t>
            </a:r>
          </a:p>
        </p:txBody>
      </p:sp>
      <p:sp>
        <p:nvSpPr>
          <p:cNvPr name="TextBox 8" id="8"/>
          <p:cNvSpPr txBox="true"/>
          <p:nvPr/>
        </p:nvSpPr>
        <p:spPr>
          <a:xfrm rot="0">
            <a:off x="9144000" y="1758473"/>
            <a:ext cx="8528255" cy="621030"/>
          </a:xfrm>
          <a:prstGeom prst="rect">
            <a:avLst/>
          </a:prstGeom>
        </p:spPr>
        <p:txBody>
          <a:bodyPr anchor="t" rtlCol="false" tIns="0" lIns="0" bIns="0" rIns="0">
            <a:spAutoFit/>
          </a:bodyPr>
          <a:lstStyle/>
          <a:p>
            <a:pPr algn="just" marL="0" indent="0" lvl="0">
              <a:lnSpc>
                <a:spcPts val="2520"/>
              </a:lnSpc>
            </a:pPr>
            <a:r>
              <a:rPr lang="en-US" sz="1800">
                <a:solidFill>
                  <a:srgbClr val="FFE4C5"/>
                </a:solidFill>
                <a:latin typeface="Quicksand"/>
                <a:ea typeface="Quicksand"/>
                <a:cs typeface="Quicksand"/>
                <a:sym typeface="Quicksand"/>
              </a:rPr>
              <a:t>As we continue to enhance robustness within our construction projects, the following future goals and improvements will be prioritized:</a:t>
            </a:r>
          </a:p>
        </p:txBody>
      </p:sp>
      <p:sp>
        <p:nvSpPr>
          <p:cNvPr name="TextBox 9" id="9"/>
          <p:cNvSpPr txBox="true"/>
          <p:nvPr/>
        </p:nvSpPr>
        <p:spPr>
          <a:xfrm rot="0">
            <a:off x="912333" y="3254692"/>
            <a:ext cx="7663340" cy="6907530"/>
          </a:xfrm>
          <a:prstGeom prst="rect">
            <a:avLst/>
          </a:prstGeom>
        </p:spPr>
        <p:txBody>
          <a:bodyPr anchor="t" rtlCol="false" tIns="0" lIns="0" bIns="0" rIns="0">
            <a:spAutoFit/>
          </a:bodyPr>
          <a:lstStyle/>
          <a:p>
            <a:pPr algn="just">
              <a:lnSpc>
                <a:spcPts val="2520"/>
              </a:lnSpc>
            </a:pPr>
            <a:r>
              <a:rPr lang="en-US" sz="1800">
                <a:solidFill>
                  <a:srgbClr val="FFE4C5"/>
                </a:solidFill>
                <a:latin typeface="Quicksand"/>
                <a:ea typeface="Quicksand"/>
                <a:cs typeface="Quicksand"/>
                <a:sym typeface="Quicksand"/>
              </a:rPr>
              <a:t>PID Control for Drone Positioning</a:t>
            </a:r>
          </a:p>
          <a:p>
            <a:pPr algn="just" marL="388620" indent="-194310" lvl="1">
              <a:lnSpc>
                <a:spcPts val="2520"/>
              </a:lnSpc>
              <a:buFont typeface="Arial"/>
              <a:buChar char="•"/>
            </a:pPr>
            <a:r>
              <a:rPr lang="en-US" sz="1800">
                <a:solidFill>
                  <a:srgbClr val="FFE4C5"/>
                </a:solidFill>
                <a:latin typeface="Quicksand"/>
                <a:ea typeface="Quicksand"/>
                <a:cs typeface="Quicksand"/>
                <a:sym typeface="Quicksand"/>
              </a:rPr>
              <a:t>Goal:</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Correct the drone's position to center the ARUCO marker and stabilize distance.</a:t>
            </a:r>
          </a:p>
          <a:p>
            <a:pPr algn="just" marL="388620" indent="-194310" lvl="1">
              <a:lnSpc>
                <a:spcPts val="2520"/>
              </a:lnSpc>
              <a:buFont typeface="Arial"/>
              <a:buChar char="•"/>
            </a:pPr>
            <a:r>
              <a:rPr lang="en-US" sz="1800">
                <a:solidFill>
                  <a:srgbClr val="FFE4C5"/>
                </a:solidFill>
                <a:latin typeface="Quicksand"/>
                <a:ea typeface="Quicksand"/>
                <a:cs typeface="Quicksand"/>
                <a:sym typeface="Quicksand"/>
              </a:rPr>
              <a:t>Errors:</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error = [distance_x, distance_y, distance_z]:</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distance_x: Horizontal error.</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distance_y: Vertical error.</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distance_z: Depth (distance to the marker).</a:t>
            </a:r>
          </a:p>
          <a:p>
            <a:pPr algn="just" marL="388620" indent="-194310" lvl="1">
              <a:lnSpc>
                <a:spcPts val="2520"/>
              </a:lnSpc>
              <a:buFont typeface="Arial"/>
              <a:buChar char="•"/>
            </a:pPr>
            <a:r>
              <a:rPr lang="en-US" sz="1800">
                <a:solidFill>
                  <a:srgbClr val="FFE4C5"/>
                </a:solidFill>
                <a:latin typeface="Quicksand"/>
                <a:ea typeface="Quicksand"/>
                <a:cs typeface="Quicksand"/>
                <a:sym typeface="Quicksand"/>
              </a:rPr>
              <a:t>PID Algorithm:</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Implement PID control for position correction:</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Proportional (Kp): Reduces current error.</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Integral (Ki): Eliminates steady-state error.</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Derivative (Kd): Predicts future error.</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Compute control signals:</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control_signal = Kp * error + Ki * integral + Kd * derivative</a:t>
            </a:r>
          </a:p>
          <a:p>
            <a:pPr algn="just" marL="388620" indent="-194310" lvl="1">
              <a:lnSpc>
                <a:spcPts val="2520"/>
              </a:lnSpc>
              <a:buFont typeface="Arial"/>
              <a:buChar char="•"/>
            </a:pPr>
            <a:r>
              <a:rPr lang="en-US" sz="1800">
                <a:solidFill>
                  <a:srgbClr val="FFE4C5"/>
                </a:solidFill>
                <a:latin typeface="Quicksand"/>
                <a:ea typeface="Quicksand"/>
                <a:cs typeface="Quicksand"/>
                <a:sym typeface="Quicksand"/>
              </a:rPr>
              <a:t>Conditions for Control:</a:t>
            </a:r>
          </a:p>
          <a:p>
            <a:pPr algn="just" marL="777240" indent="-259080" lvl="2">
              <a:lnSpc>
                <a:spcPts val="2520"/>
              </a:lnSpc>
              <a:buFont typeface="Arial"/>
              <a:buChar char="⚬"/>
            </a:pPr>
            <a:r>
              <a:rPr lang="en-US" sz="1800">
                <a:solidFill>
                  <a:srgbClr val="FFE4C5"/>
                </a:solidFill>
                <a:latin typeface="Quicksand"/>
                <a:ea typeface="Quicksand"/>
                <a:cs typeface="Quicksand"/>
                <a:sym typeface="Quicksand"/>
              </a:rPr>
              <a:t>Adjust drone's motion only when errors exceed a threshold:</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Horizontal: &gt; 55 pixels.</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Vertical: &gt; 40 pixels.</a:t>
            </a:r>
          </a:p>
          <a:p>
            <a:pPr algn="just" marL="1165860" indent="-291465" lvl="3">
              <a:lnSpc>
                <a:spcPts val="2520"/>
              </a:lnSpc>
              <a:buFont typeface="Arial"/>
              <a:buChar char="￭"/>
            </a:pPr>
            <a:r>
              <a:rPr lang="en-US" sz="1800">
                <a:solidFill>
                  <a:srgbClr val="FFE4C5"/>
                </a:solidFill>
                <a:latin typeface="Quicksand"/>
                <a:ea typeface="Quicksand"/>
                <a:cs typeface="Quicksand"/>
                <a:sym typeface="Quicksand"/>
              </a:rPr>
              <a:t>Depth: Out of 60–80 range.</a:t>
            </a:r>
          </a:p>
          <a:p>
            <a:pPr algn="just" marL="0" indent="0" lvl="0">
              <a:lnSpc>
                <a:spcPts val="2520"/>
              </a:lnSpc>
            </a:pPr>
          </a:p>
        </p:txBody>
      </p:sp>
      <p:sp>
        <p:nvSpPr>
          <p:cNvPr name="TextBox 10" id="10"/>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98688" y="-149858"/>
            <a:ext cx="8745354" cy="10436858"/>
            <a:chOff x="0" y="0"/>
            <a:chExt cx="2303303" cy="2748802"/>
          </a:xfrm>
        </p:grpSpPr>
        <p:sp>
          <p:nvSpPr>
            <p:cNvPr name="Freeform 3" id="3"/>
            <p:cNvSpPr/>
            <p:nvPr/>
          </p:nvSpPr>
          <p:spPr>
            <a:xfrm flipH="false" flipV="false" rot="0">
              <a:off x="0" y="0"/>
              <a:ext cx="2303303" cy="2748802"/>
            </a:xfrm>
            <a:custGeom>
              <a:avLst/>
              <a:gdLst/>
              <a:ahLst/>
              <a:cxnLst/>
              <a:rect r="r" b="b" t="t" l="l"/>
              <a:pathLst>
                <a:path h="2748802" w="2303303">
                  <a:moveTo>
                    <a:pt x="0" y="0"/>
                  </a:moveTo>
                  <a:lnTo>
                    <a:pt x="2303303" y="0"/>
                  </a:lnTo>
                  <a:lnTo>
                    <a:pt x="2303303" y="2748802"/>
                  </a:lnTo>
                  <a:lnTo>
                    <a:pt x="0" y="2748802"/>
                  </a:lnTo>
                  <a:close/>
                </a:path>
              </a:pathLst>
            </a:custGeom>
            <a:solidFill>
              <a:srgbClr val="FFF8F3"/>
            </a:solidFill>
          </p:spPr>
        </p:sp>
        <p:sp>
          <p:nvSpPr>
            <p:cNvPr name="TextBox 4" id="4"/>
            <p:cNvSpPr txBox="true"/>
            <p:nvPr/>
          </p:nvSpPr>
          <p:spPr>
            <a:xfrm>
              <a:off x="0" y="57150"/>
              <a:ext cx="2303303" cy="2691652"/>
            </a:xfrm>
            <a:prstGeom prst="rect">
              <a:avLst/>
            </a:prstGeom>
          </p:spPr>
          <p:txBody>
            <a:bodyPr anchor="ctr" rtlCol="false" tIns="50800" lIns="50800" bIns="50800" rIns="50800"/>
            <a:lstStyle/>
            <a:p>
              <a:pPr algn="ctr">
                <a:lnSpc>
                  <a:spcPts val="1759"/>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9604599" y="0"/>
            <a:ext cx="8683401" cy="4884413"/>
          </a:xfrm>
          <a:prstGeom prst="rect">
            <a:avLst/>
          </a:prstGeom>
        </p:spPr>
      </p:pic>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0" y="4782516"/>
            <a:ext cx="9785749" cy="5504484"/>
          </a:xfrm>
          <a:prstGeom prst="rect">
            <a:avLst/>
          </a:prstGeom>
        </p:spPr>
      </p:pic>
      <p:sp>
        <p:nvSpPr>
          <p:cNvPr name="TextBox 7" id="7"/>
          <p:cNvSpPr txBox="true"/>
          <p:nvPr/>
        </p:nvSpPr>
        <p:spPr>
          <a:xfrm rot="0">
            <a:off x="10400321" y="6416354"/>
            <a:ext cx="7303558" cy="1553845"/>
          </a:xfrm>
          <a:prstGeom prst="rect">
            <a:avLst/>
          </a:prstGeom>
        </p:spPr>
        <p:txBody>
          <a:bodyPr anchor="t" rtlCol="false" tIns="0" lIns="0" bIns="0" rIns="0">
            <a:spAutoFit/>
          </a:bodyPr>
          <a:lstStyle/>
          <a:p>
            <a:pPr algn="just">
              <a:lnSpc>
                <a:spcPts val="3079"/>
              </a:lnSpc>
            </a:pPr>
            <a:r>
              <a:rPr lang="en-US" sz="2199">
                <a:solidFill>
                  <a:srgbClr val="2B1209"/>
                </a:solidFill>
                <a:latin typeface="Quicksand"/>
                <a:ea typeface="Quicksand"/>
                <a:cs typeface="Quicksand"/>
                <a:sym typeface="Quicksand"/>
              </a:rPr>
              <a:t>Here are the results that we have been able to achieve thus far in our aruco marker detection project, which has been an intensive and collaborative effort involving a multidisciplinary team of experts.</a:t>
            </a:r>
          </a:p>
        </p:txBody>
      </p:sp>
      <p:sp>
        <p:nvSpPr>
          <p:cNvPr name="TextBox 8" id="8"/>
          <p:cNvSpPr txBox="true"/>
          <p:nvPr/>
        </p:nvSpPr>
        <p:spPr>
          <a:xfrm rot="0">
            <a:off x="1028700" y="1152525"/>
            <a:ext cx="5690445" cy="1457379"/>
          </a:xfrm>
          <a:prstGeom prst="rect">
            <a:avLst/>
          </a:prstGeom>
        </p:spPr>
        <p:txBody>
          <a:bodyPr anchor="t" rtlCol="false" tIns="0" lIns="0" bIns="0" rIns="0">
            <a:spAutoFit/>
          </a:bodyPr>
          <a:lstStyle/>
          <a:p>
            <a:pPr algn="l">
              <a:lnSpc>
                <a:spcPts val="5659"/>
              </a:lnSpc>
            </a:pPr>
            <a:r>
              <a:rPr lang="en-US" sz="5716" spc="-411" b="true">
                <a:solidFill>
                  <a:srgbClr val="AC7660"/>
                </a:solidFill>
                <a:latin typeface="Quicksand Medium"/>
                <a:ea typeface="Quicksand Medium"/>
                <a:cs typeface="Quicksand Medium"/>
                <a:sym typeface="Quicksand Medium"/>
              </a:rPr>
              <a:t>Experiments</a:t>
            </a:r>
          </a:p>
          <a:p>
            <a:pPr algn="l" marL="0" indent="0" lvl="0">
              <a:lnSpc>
                <a:spcPts val="5659"/>
              </a:lnSpc>
            </a:pPr>
          </a:p>
        </p:txBody>
      </p:sp>
      <p:sp>
        <p:nvSpPr>
          <p:cNvPr name="TextBox 9" id="9"/>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10" id="10"/>
          <p:cNvSpPr txBox="true"/>
          <p:nvPr/>
        </p:nvSpPr>
        <p:spPr>
          <a:xfrm rot="0">
            <a:off x="5583196" y="2102481"/>
            <a:ext cx="3801963"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Ubuntu Screen Recording Result</a:t>
            </a:r>
          </a:p>
        </p:txBody>
      </p:sp>
      <p:sp>
        <p:nvSpPr>
          <p:cNvPr name="TextBox 11" id="11"/>
          <p:cNvSpPr txBox="true"/>
          <p:nvPr/>
        </p:nvSpPr>
        <p:spPr>
          <a:xfrm rot="0">
            <a:off x="2296073" y="4201877"/>
            <a:ext cx="4423073"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Actual performance Recording Result</a:t>
            </a:r>
          </a:p>
        </p:txBody>
      </p:sp>
      <p:sp>
        <p:nvSpPr>
          <p:cNvPr name="TextBox 12" id="12"/>
          <p:cNvSpPr txBox="true"/>
          <p:nvPr/>
        </p:nvSpPr>
        <p:spPr>
          <a:xfrm rot="0">
            <a:off x="10559269" y="9947275"/>
            <a:ext cx="7024192" cy="339725"/>
          </a:xfrm>
          <a:prstGeom prst="rect">
            <a:avLst/>
          </a:prstGeom>
        </p:spPr>
        <p:txBody>
          <a:bodyPr anchor="t" rtlCol="false" tIns="0" lIns="0" bIns="0" rIns="0">
            <a:spAutoFit/>
          </a:bodyPr>
          <a:lstStyle/>
          <a:p>
            <a:pPr algn="ctr">
              <a:lnSpc>
                <a:spcPts val="2799"/>
              </a:lnSpc>
              <a:spcBef>
                <a:spcPct val="0"/>
              </a:spcBef>
            </a:pPr>
            <a:r>
              <a:rPr lang="en-US" b="true" sz="1999" u="sng">
                <a:solidFill>
                  <a:srgbClr val="745542"/>
                </a:solidFill>
                <a:latin typeface="Quicksand Bold"/>
                <a:ea typeface="Quicksand Bold"/>
                <a:cs typeface="Quicksand Bold"/>
                <a:sym typeface="Quicksand Bold"/>
              </a:rPr>
              <a:t>The results reported are both recorded at the same time</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video>
              <p:cMediaNode vol="100000">
                <p:cTn fill="hold" display="false">
                  <p:stCondLst>
                    <p:cond delay="indefinite"/>
                  </p:stCondLst>
                </p:cTn>
                <p:tgtEl>
                  <p:spTgt spid="6"/>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C7660"/>
        </a:solidFill>
      </p:bgPr>
    </p:bg>
    <p:spTree>
      <p:nvGrpSpPr>
        <p:cNvPr id="1" name=""/>
        <p:cNvGrpSpPr/>
        <p:nvPr/>
      </p:nvGrpSpPr>
      <p:grpSpPr>
        <a:xfrm>
          <a:off x="0" y="0"/>
          <a:ext cx="0" cy="0"/>
          <a:chOff x="0" y="0"/>
          <a:chExt cx="0" cy="0"/>
        </a:xfrm>
      </p:grpSpPr>
      <p:grpSp>
        <p:nvGrpSpPr>
          <p:cNvPr name="Group 2" id="2"/>
          <p:cNvGrpSpPr/>
          <p:nvPr/>
        </p:nvGrpSpPr>
        <p:grpSpPr>
          <a:xfrm rot="0">
            <a:off x="8591956" y="5030833"/>
            <a:ext cx="9896900" cy="5481240"/>
            <a:chOff x="0" y="0"/>
            <a:chExt cx="2606591" cy="1443619"/>
          </a:xfrm>
        </p:grpSpPr>
        <p:sp>
          <p:nvSpPr>
            <p:cNvPr name="Freeform 3" id="3"/>
            <p:cNvSpPr/>
            <p:nvPr/>
          </p:nvSpPr>
          <p:spPr>
            <a:xfrm flipH="false" flipV="false" rot="0">
              <a:off x="0" y="0"/>
              <a:ext cx="2606591" cy="1443619"/>
            </a:xfrm>
            <a:custGeom>
              <a:avLst/>
              <a:gdLst/>
              <a:ahLst/>
              <a:cxnLst/>
              <a:rect r="r" b="b" t="t" l="l"/>
              <a:pathLst>
                <a:path h="1443619" w="2606591">
                  <a:moveTo>
                    <a:pt x="0" y="0"/>
                  </a:moveTo>
                  <a:lnTo>
                    <a:pt x="2606591" y="0"/>
                  </a:lnTo>
                  <a:lnTo>
                    <a:pt x="2606591" y="1443619"/>
                  </a:lnTo>
                  <a:lnTo>
                    <a:pt x="0" y="1443619"/>
                  </a:lnTo>
                  <a:close/>
                </a:path>
              </a:pathLst>
            </a:custGeom>
            <a:solidFill>
              <a:srgbClr val="B68673"/>
            </a:solidFill>
          </p:spPr>
        </p:sp>
        <p:sp>
          <p:nvSpPr>
            <p:cNvPr name="TextBox 4" id="4"/>
            <p:cNvSpPr txBox="true"/>
            <p:nvPr/>
          </p:nvSpPr>
          <p:spPr>
            <a:xfrm>
              <a:off x="0" y="57150"/>
              <a:ext cx="2606591" cy="1386469"/>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9381505" y="728420"/>
            <a:ext cx="8317801" cy="6286236"/>
            <a:chOff x="0" y="0"/>
            <a:chExt cx="1288645" cy="973902"/>
          </a:xfrm>
        </p:grpSpPr>
        <p:sp>
          <p:nvSpPr>
            <p:cNvPr name="Freeform 6" id="6"/>
            <p:cNvSpPr/>
            <p:nvPr/>
          </p:nvSpPr>
          <p:spPr>
            <a:xfrm flipH="false" flipV="false" rot="0">
              <a:off x="0" y="0"/>
              <a:ext cx="1288645" cy="973902"/>
            </a:xfrm>
            <a:custGeom>
              <a:avLst/>
              <a:gdLst/>
              <a:ahLst/>
              <a:cxnLst/>
              <a:rect r="r" b="b" t="t" l="l"/>
              <a:pathLst>
                <a:path h="973902" w="1288645">
                  <a:moveTo>
                    <a:pt x="0" y="0"/>
                  </a:moveTo>
                  <a:lnTo>
                    <a:pt x="1288645" y="0"/>
                  </a:lnTo>
                  <a:lnTo>
                    <a:pt x="1288645" y="973902"/>
                  </a:lnTo>
                  <a:lnTo>
                    <a:pt x="0" y="973902"/>
                  </a:lnTo>
                  <a:close/>
                </a:path>
              </a:pathLst>
            </a:custGeom>
            <a:blipFill>
              <a:blip r:embed="rId2"/>
              <a:stretch>
                <a:fillRect l="-17259" t="0" r="-17259" b="0"/>
              </a:stretch>
            </a:blipFill>
          </p:spPr>
        </p:sp>
      </p:grpSp>
      <p:sp>
        <p:nvSpPr>
          <p:cNvPr name="Freeform 7" id="7"/>
          <p:cNvSpPr/>
          <p:nvPr/>
        </p:nvSpPr>
        <p:spPr>
          <a:xfrm flipH="false" flipV="false" rot="0">
            <a:off x="10131389" y="7771453"/>
            <a:ext cx="286421" cy="286421"/>
          </a:xfrm>
          <a:custGeom>
            <a:avLst/>
            <a:gdLst/>
            <a:ahLst/>
            <a:cxnLst/>
            <a:rect r="r" b="b" t="t" l="l"/>
            <a:pathLst>
              <a:path h="286421" w="286421">
                <a:moveTo>
                  <a:pt x="0" y="0"/>
                </a:moveTo>
                <a:lnTo>
                  <a:pt x="286421" y="0"/>
                </a:lnTo>
                <a:lnTo>
                  <a:pt x="286421" y="286421"/>
                </a:lnTo>
                <a:lnTo>
                  <a:pt x="0" y="28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71945" y="1776734"/>
            <a:ext cx="7659524" cy="4069981"/>
          </a:xfrm>
          <a:prstGeom prst="rect">
            <a:avLst/>
          </a:prstGeom>
        </p:spPr>
        <p:txBody>
          <a:bodyPr anchor="t" rtlCol="false" tIns="0" lIns="0" bIns="0" rIns="0">
            <a:spAutoFit/>
          </a:bodyPr>
          <a:lstStyle/>
          <a:p>
            <a:pPr algn="l" marL="0" indent="0" lvl="0">
              <a:lnSpc>
                <a:spcPts val="15357"/>
              </a:lnSpc>
            </a:pPr>
            <a:r>
              <a:rPr lang="en-US" b="true" sz="17451" spc="-1256">
                <a:solidFill>
                  <a:srgbClr val="FFFFFF"/>
                </a:solidFill>
                <a:latin typeface="Quicksand Medium"/>
                <a:ea typeface="Quicksand Medium"/>
                <a:cs typeface="Quicksand Medium"/>
                <a:sym typeface="Quicksand Medium"/>
              </a:rPr>
              <a:t>Thank You!</a:t>
            </a:r>
          </a:p>
        </p:txBody>
      </p:sp>
      <p:sp>
        <p:nvSpPr>
          <p:cNvPr name="TextBox 9" id="9"/>
          <p:cNvSpPr txBox="true"/>
          <p:nvPr/>
        </p:nvSpPr>
        <p:spPr>
          <a:xfrm rot="0">
            <a:off x="1028700" y="5713101"/>
            <a:ext cx="6932076" cy="4078605"/>
          </a:xfrm>
          <a:prstGeom prst="rect">
            <a:avLst/>
          </a:prstGeom>
        </p:spPr>
        <p:txBody>
          <a:bodyPr anchor="t" rtlCol="false" tIns="0" lIns="0" bIns="0" rIns="0">
            <a:spAutoFit/>
          </a:bodyPr>
          <a:lstStyle/>
          <a:p>
            <a:pPr algn="just" marL="0" indent="0" lvl="0">
              <a:lnSpc>
                <a:spcPts val="2520"/>
              </a:lnSpc>
            </a:pPr>
            <a:r>
              <a:rPr lang="en-US" sz="1800">
                <a:solidFill>
                  <a:srgbClr val="FFE4C5"/>
                </a:solidFill>
                <a:latin typeface="Quicksand"/>
                <a:ea typeface="Quicksand"/>
                <a:cs typeface="Quicksand"/>
                <a:sym typeface="Quicksand"/>
              </a:rPr>
              <a:t>In the context of our comprehensive Multi-sensor fusion tracking course, we have meticulously gathered and presented all the relevant answers related to Aruco Marker Tracking that we could find. This exhaustive list of responses serves as a one-stop solution, catering to the diverse queries and concerns that may arise in this subject area. We would like to express our deepest gratitude for your undivided attention as you navigate through these materials. Recognizing the value of your time and the importance of your active engagement, we are honored to have your continued participation. As you delve deeper into the course, we eagerly anticipate your thoughtful comments and feedback, which will undoubtedly contribute to enhancing the overall learning experience for everyone involved.</a:t>
            </a:r>
          </a:p>
        </p:txBody>
      </p:sp>
      <p:sp>
        <p:nvSpPr>
          <p:cNvPr name="TextBox 10" id="10"/>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Freeform 11" id="11"/>
          <p:cNvSpPr/>
          <p:nvPr/>
        </p:nvSpPr>
        <p:spPr>
          <a:xfrm flipH="false" flipV="false" rot="0">
            <a:off x="10131389" y="8581771"/>
            <a:ext cx="286421" cy="286421"/>
          </a:xfrm>
          <a:custGeom>
            <a:avLst/>
            <a:gdLst/>
            <a:ahLst/>
            <a:cxnLst/>
            <a:rect r="r" b="b" t="t" l="l"/>
            <a:pathLst>
              <a:path h="286421" w="286421">
                <a:moveTo>
                  <a:pt x="0" y="0"/>
                </a:moveTo>
                <a:lnTo>
                  <a:pt x="286421" y="0"/>
                </a:lnTo>
                <a:lnTo>
                  <a:pt x="286421" y="286421"/>
                </a:lnTo>
                <a:lnTo>
                  <a:pt x="0" y="28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0816041" y="7718149"/>
            <a:ext cx="1094978"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Yiren QIU</a:t>
            </a:r>
          </a:p>
        </p:txBody>
      </p:sp>
      <p:sp>
        <p:nvSpPr>
          <p:cNvPr name="TextBox 13" id="13"/>
          <p:cNvSpPr txBox="true"/>
          <p:nvPr/>
        </p:nvSpPr>
        <p:spPr>
          <a:xfrm rot="0">
            <a:off x="10816041" y="8528467"/>
            <a:ext cx="1390650"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Ghous Iqbal</a:t>
            </a:r>
          </a:p>
        </p:txBody>
      </p:sp>
      <p:sp>
        <p:nvSpPr>
          <p:cNvPr name="Freeform 14" id="14"/>
          <p:cNvSpPr/>
          <p:nvPr/>
        </p:nvSpPr>
        <p:spPr>
          <a:xfrm flipH="false" flipV="false" rot="0">
            <a:off x="10131389" y="9392067"/>
            <a:ext cx="286421" cy="286421"/>
          </a:xfrm>
          <a:custGeom>
            <a:avLst/>
            <a:gdLst/>
            <a:ahLst/>
            <a:cxnLst/>
            <a:rect r="r" b="b" t="t" l="l"/>
            <a:pathLst>
              <a:path h="286421" w="286421">
                <a:moveTo>
                  <a:pt x="0" y="0"/>
                </a:moveTo>
                <a:lnTo>
                  <a:pt x="286421" y="0"/>
                </a:lnTo>
                <a:lnTo>
                  <a:pt x="286421" y="286421"/>
                </a:lnTo>
                <a:lnTo>
                  <a:pt x="0" y="28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816041" y="9334917"/>
            <a:ext cx="1274564"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Quicksand"/>
                <a:ea typeface="Quicksand"/>
                <a:cs typeface="Quicksand"/>
                <a:sym typeface="Quicksand"/>
              </a:rPr>
              <a:t>Yihao LIAO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C7660"/>
        </a:solidFill>
      </p:bgPr>
    </p:bg>
    <p:spTree>
      <p:nvGrpSpPr>
        <p:cNvPr id="1" name=""/>
        <p:cNvGrpSpPr/>
        <p:nvPr/>
      </p:nvGrpSpPr>
      <p:grpSpPr>
        <a:xfrm>
          <a:off x="0" y="0"/>
          <a:ext cx="0" cy="0"/>
          <a:chOff x="0" y="0"/>
          <a:chExt cx="0" cy="0"/>
        </a:xfrm>
      </p:grpSpPr>
      <p:grpSp>
        <p:nvGrpSpPr>
          <p:cNvPr name="Group 2" id="2"/>
          <p:cNvGrpSpPr/>
          <p:nvPr/>
        </p:nvGrpSpPr>
        <p:grpSpPr>
          <a:xfrm rot="0">
            <a:off x="6018219" y="3504928"/>
            <a:ext cx="12454354" cy="7007145"/>
            <a:chOff x="0" y="0"/>
            <a:chExt cx="3280159" cy="1845503"/>
          </a:xfrm>
        </p:grpSpPr>
        <p:sp>
          <p:nvSpPr>
            <p:cNvPr name="Freeform 3" id="3"/>
            <p:cNvSpPr/>
            <p:nvPr/>
          </p:nvSpPr>
          <p:spPr>
            <a:xfrm flipH="false" flipV="false" rot="0">
              <a:off x="0" y="0"/>
              <a:ext cx="3280159" cy="1845503"/>
            </a:xfrm>
            <a:custGeom>
              <a:avLst/>
              <a:gdLst/>
              <a:ahLst/>
              <a:cxnLst/>
              <a:rect r="r" b="b" t="t" l="l"/>
              <a:pathLst>
                <a:path h="1845503" w="3280159">
                  <a:moveTo>
                    <a:pt x="0" y="0"/>
                  </a:moveTo>
                  <a:lnTo>
                    <a:pt x="3280159" y="0"/>
                  </a:lnTo>
                  <a:lnTo>
                    <a:pt x="3280159" y="1845503"/>
                  </a:lnTo>
                  <a:lnTo>
                    <a:pt x="0" y="1845503"/>
                  </a:lnTo>
                  <a:close/>
                </a:path>
              </a:pathLst>
            </a:custGeom>
            <a:solidFill>
              <a:srgbClr val="B68673"/>
            </a:solidFill>
          </p:spPr>
        </p:sp>
        <p:sp>
          <p:nvSpPr>
            <p:cNvPr name="TextBox 4" id="4"/>
            <p:cNvSpPr txBox="true"/>
            <p:nvPr/>
          </p:nvSpPr>
          <p:spPr>
            <a:xfrm>
              <a:off x="0" y="57150"/>
              <a:ext cx="3280159" cy="1788353"/>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3991586" y="2561356"/>
            <a:ext cx="3267714" cy="6449377"/>
            <a:chOff x="0" y="0"/>
            <a:chExt cx="506254" cy="999177"/>
          </a:xfrm>
        </p:grpSpPr>
        <p:sp>
          <p:nvSpPr>
            <p:cNvPr name="Freeform 6" id="6"/>
            <p:cNvSpPr/>
            <p:nvPr/>
          </p:nvSpPr>
          <p:spPr>
            <a:xfrm flipH="false" flipV="false" rot="0">
              <a:off x="0" y="0"/>
              <a:ext cx="506254" cy="999177"/>
            </a:xfrm>
            <a:custGeom>
              <a:avLst/>
              <a:gdLst/>
              <a:ahLst/>
              <a:cxnLst/>
              <a:rect r="r" b="b" t="t" l="l"/>
              <a:pathLst>
                <a:path h="999177" w="506254">
                  <a:moveTo>
                    <a:pt x="0" y="0"/>
                  </a:moveTo>
                  <a:lnTo>
                    <a:pt x="506254" y="0"/>
                  </a:lnTo>
                  <a:lnTo>
                    <a:pt x="506254" y="999177"/>
                  </a:lnTo>
                  <a:lnTo>
                    <a:pt x="0" y="999177"/>
                  </a:lnTo>
                  <a:close/>
                </a:path>
              </a:pathLst>
            </a:custGeom>
            <a:blipFill>
              <a:blip r:embed="rId2"/>
              <a:stretch>
                <a:fillRect l="-48683" t="0" r="-48683" b="0"/>
              </a:stretch>
            </a:blipFill>
          </p:spPr>
        </p:sp>
      </p:grpSp>
      <p:grpSp>
        <p:nvGrpSpPr>
          <p:cNvPr name="Group 7" id="7"/>
          <p:cNvGrpSpPr/>
          <p:nvPr/>
        </p:nvGrpSpPr>
        <p:grpSpPr>
          <a:xfrm rot="0">
            <a:off x="10293297" y="2561356"/>
            <a:ext cx="3267714" cy="6449377"/>
            <a:chOff x="0" y="0"/>
            <a:chExt cx="506254" cy="999177"/>
          </a:xfrm>
        </p:grpSpPr>
        <p:sp>
          <p:nvSpPr>
            <p:cNvPr name="Freeform 8" id="8"/>
            <p:cNvSpPr/>
            <p:nvPr/>
          </p:nvSpPr>
          <p:spPr>
            <a:xfrm flipH="false" flipV="false" rot="0">
              <a:off x="0" y="0"/>
              <a:ext cx="506254" cy="999177"/>
            </a:xfrm>
            <a:custGeom>
              <a:avLst/>
              <a:gdLst/>
              <a:ahLst/>
              <a:cxnLst/>
              <a:rect r="r" b="b" t="t" l="l"/>
              <a:pathLst>
                <a:path h="999177" w="506254">
                  <a:moveTo>
                    <a:pt x="0" y="0"/>
                  </a:moveTo>
                  <a:lnTo>
                    <a:pt x="506254" y="0"/>
                  </a:lnTo>
                  <a:lnTo>
                    <a:pt x="506254" y="999177"/>
                  </a:lnTo>
                  <a:lnTo>
                    <a:pt x="0" y="999177"/>
                  </a:lnTo>
                  <a:close/>
                </a:path>
              </a:pathLst>
            </a:custGeom>
            <a:blipFill>
              <a:blip r:embed="rId3"/>
              <a:stretch>
                <a:fillRect l="-5442" t="0" r="-5442" b="0"/>
              </a:stretch>
            </a:blipFill>
          </p:spPr>
        </p:sp>
      </p:grpSp>
      <p:grpSp>
        <p:nvGrpSpPr>
          <p:cNvPr name="Group 9" id="9"/>
          <p:cNvGrpSpPr/>
          <p:nvPr/>
        </p:nvGrpSpPr>
        <p:grpSpPr>
          <a:xfrm rot="0">
            <a:off x="6596958" y="2561356"/>
            <a:ext cx="3267714" cy="6449377"/>
            <a:chOff x="0" y="0"/>
            <a:chExt cx="506254" cy="999177"/>
          </a:xfrm>
        </p:grpSpPr>
        <p:sp>
          <p:nvSpPr>
            <p:cNvPr name="Freeform 10" id="10"/>
            <p:cNvSpPr/>
            <p:nvPr/>
          </p:nvSpPr>
          <p:spPr>
            <a:xfrm flipH="false" flipV="false" rot="0">
              <a:off x="0" y="0"/>
              <a:ext cx="506254" cy="999177"/>
            </a:xfrm>
            <a:custGeom>
              <a:avLst/>
              <a:gdLst/>
              <a:ahLst/>
              <a:cxnLst/>
              <a:rect r="r" b="b" t="t" l="l"/>
              <a:pathLst>
                <a:path h="999177" w="506254">
                  <a:moveTo>
                    <a:pt x="0" y="0"/>
                  </a:moveTo>
                  <a:lnTo>
                    <a:pt x="506254" y="0"/>
                  </a:lnTo>
                  <a:lnTo>
                    <a:pt x="506254" y="999177"/>
                  </a:lnTo>
                  <a:lnTo>
                    <a:pt x="0" y="999177"/>
                  </a:lnTo>
                  <a:close/>
                </a:path>
              </a:pathLst>
            </a:custGeom>
            <a:blipFill>
              <a:blip r:embed="rId4"/>
              <a:stretch>
                <a:fillRect l="-48683" t="0" r="-48683" b="0"/>
              </a:stretch>
            </a:blipFill>
          </p:spPr>
        </p:sp>
      </p:grpSp>
      <p:sp>
        <p:nvSpPr>
          <p:cNvPr name="TextBox 11" id="11"/>
          <p:cNvSpPr txBox="true"/>
          <p:nvPr/>
        </p:nvSpPr>
        <p:spPr>
          <a:xfrm rot="0">
            <a:off x="771945" y="1937185"/>
            <a:ext cx="5396388" cy="1070486"/>
          </a:xfrm>
          <a:prstGeom prst="rect">
            <a:avLst/>
          </a:prstGeom>
        </p:spPr>
        <p:txBody>
          <a:bodyPr anchor="t" rtlCol="false" tIns="0" lIns="0" bIns="0" rIns="0">
            <a:spAutoFit/>
          </a:bodyPr>
          <a:lstStyle/>
          <a:p>
            <a:pPr algn="l" marL="0" indent="0" lvl="0">
              <a:lnSpc>
                <a:spcPts val="7785"/>
              </a:lnSpc>
            </a:pPr>
            <a:r>
              <a:rPr lang="en-US" b="true" sz="8847" spc="-637">
                <a:solidFill>
                  <a:srgbClr val="FFFFFF"/>
                </a:solidFill>
                <a:latin typeface="Quicksand Medium"/>
                <a:ea typeface="Quicksand Medium"/>
                <a:cs typeface="Quicksand Medium"/>
                <a:sym typeface="Quicksand Medium"/>
              </a:rPr>
              <a:t>Our Team</a:t>
            </a:r>
          </a:p>
        </p:txBody>
      </p:sp>
      <p:sp>
        <p:nvSpPr>
          <p:cNvPr name="TextBox 12" id="12"/>
          <p:cNvSpPr txBox="true"/>
          <p:nvPr/>
        </p:nvSpPr>
        <p:spPr>
          <a:xfrm rot="0">
            <a:off x="14459955" y="1821504"/>
            <a:ext cx="2330976" cy="306705"/>
          </a:xfrm>
          <a:prstGeom prst="rect">
            <a:avLst/>
          </a:prstGeom>
        </p:spPr>
        <p:txBody>
          <a:bodyPr anchor="t" rtlCol="false" tIns="0" lIns="0" bIns="0" rIns="0">
            <a:spAutoFit/>
          </a:bodyPr>
          <a:lstStyle/>
          <a:p>
            <a:pPr algn="ctr" marL="0" indent="0" lvl="0">
              <a:lnSpc>
                <a:spcPts val="2520"/>
              </a:lnSpc>
            </a:pPr>
            <a:r>
              <a:rPr lang="en-US" b="true" sz="1800">
                <a:solidFill>
                  <a:srgbClr val="FFFFFF"/>
                </a:solidFill>
                <a:latin typeface="Quicksand Bold"/>
                <a:ea typeface="Quicksand Bold"/>
                <a:cs typeface="Quicksand Bold"/>
                <a:sym typeface="Quicksand Bold"/>
              </a:rPr>
              <a:t>Yihao LIAO</a:t>
            </a:r>
          </a:p>
        </p:txBody>
      </p:sp>
      <p:sp>
        <p:nvSpPr>
          <p:cNvPr name="TextBox 13" id="13"/>
          <p:cNvSpPr txBox="true"/>
          <p:nvPr/>
        </p:nvSpPr>
        <p:spPr>
          <a:xfrm rot="0">
            <a:off x="10761666" y="1821504"/>
            <a:ext cx="2330976" cy="306705"/>
          </a:xfrm>
          <a:prstGeom prst="rect">
            <a:avLst/>
          </a:prstGeom>
        </p:spPr>
        <p:txBody>
          <a:bodyPr anchor="t" rtlCol="false" tIns="0" lIns="0" bIns="0" rIns="0">
            <a:spAutoFit/>
          </a:bodyPr>
          <a:lstStyle/>
          <a:p>
            <a:pPr algn="ctr" marL="0" indent="0" lvl="0">
              <a:lnSpc>
                <a:spcPts val="2520"/>
              </a:lnSpc>
            </a:pPr>
            <a:r>
              <a:rPr lang="en-US" b="true" sz="1800">
                <a:solidFill>
                  <a:srgbClr val="FFFFFF"/>
                </a:solidFill>
                <a:latin typeface="Quicksand Bold"/>
                <a:ea typeface="Quicksand Bold"/>
                <a:cs typeface="Quicksand Bold"/>
                <a:sym typeface="Quicksand Bold"/>
              </a:rPr>
              <a:t>Yiren QIU</a:t>
            </a:r>
          </a:p>
        </p:txBody>
      </p:sp>
      <p:sp>
        <p:nvSpPr>
          <p:cNvPr name="TextBox 14" id="14"/>
          <p:cNvSpPr txBox="true"/>
          <p:nvPr/>
        </p:nvSpPr>
        <p:spPr>
          <a:xfrm rot="0">
            <a:off x="7059091" y="1821504"/>
            <a:ext cx="2330976" cy="306705"/>
          </a:xfrm>
          <a:prstGeom prst="rect">
            <a:avLst/>
          </a:prstGeom>
        </p:spPr>
        <p:txBody>
          <a:bodyPr anchor="t" rtlCol="false" tIns="0" lIns="0" bIns="0" rIns="0">
            <a:spAutoFit/>
          </a:bodyPr>
          <a:lstStyle/>
          <a:p>
            <a:pPr algn="ctr" marL="0" indent="0" lvl="0">
              <a:lnSpc>
                <a:spcPts val="2520"/>
              </a:lnSpc>
            </a:pPr>
            <a:r>
              <a:rPr lang="en-US" b="true" sz="1800">
                <a:solidFill>
                  <a:srgbClr val="FFFFFF"/>
                </a:solidFill>
                <a:latin typeface="Quicksand Bold"/>
                <a:ea typeface="Quicksand Bold"/>
                <a:cs typeface="Quicksand Bold"/>
                <a:sym typeface="Quicksand Bold"/>
              </a:rPr>
              <a:t>Ghous Iqbal</a:t>
            </a:r>
          </a:p>
        </p:txBody>
      </p:sp>
      <p:sp>
        <p:nvSpPr>
          <p:cNvPr name="TextBox 15" id="15"/>
          <p:cNvSpPr txBox="true"/>
          <p:nvPr/>
        </p:nvSpPr>
        <p:spPr>
          <a:xfrm rot="0">
            <a:off x="771945" y="4118781"/>
            <a:ext cx="4727560" cy="4392930"/>
          </a:xfrm>
          <a:prstGeom prst="rect">
            <a:avLst/>
          </a:prstGeom>
        </p:spPr>
        <p:txBody>
          <a:bodyPr anchor="t" rtlCol="false" tIns="0" lIns="0" bIns="0" rIns="0">
            <a:spAutoFit/>
          </a:bodyPr>
          <a:lstStyle/>
          <a:p>
            <a:pPr algn="just" marL="0" indent="0" lvl="0">
              <a:lnSpc>
                <a:spcPts val="2520"/>
              </a:lnSpc>
            </a:pPr>
            <a:r>
              <a:rPr lang="en-US" sz="1800">
                <a:solidFill>
                  <a:srgbClr val="FFE4C5"/>
                </a:solidFill>
                <a:latin typeface="Quicksand"/>
                <a:ea typeface="Quicksand"/>
                <a:cs typeface="Quicksand"/>
                <a:sym typeface="Quicksand"/>
              </a:rPr>
              <a:t>In order to successfully complete the assignments required for this course, we have carefully assembled a professional team of three dedicated members. These individuals, each possessing their own unique set of skills and expertise, have come together with the common goal of collaborating on the task of aruco marker tracking for drones. This strategic decision to form a team was made in recognition of the importance of teamwork, the value it brings to complex tasks, and the need to harness the collective strengths of all team members in order to achieve optimal results.</a:t>
            </a:r>
          </a:p>
        </p:txBody>
      </p:sp>
      <p:sp>
        <p:nvSpPr>
          <p:cNvPr name="TextBox 16" id="16"/>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2626" y="2692842"/>
            <a:ext cx="12539946" cy="7819231"/>
            <a:chOff x="0" y="0"/>
            <a:chExt cx="3302702" cy="2059386"/>
          </a:xfrm>
        </p:grpSpPr>
        <p:sp>
          <p:nvSpPr>
            <p:cNvPr name="Freeform 3" id="3"/>
            <p:cNvSpPr/>
            <p:nvPr/>
          </p:nvSpPr>
          <p:spPr>
            <a:xfrm flipH="false" flipV="false" rot="0">
              <a:off x="0" y="0"/>
              <a:ext cx="3302702" cy="2059386"/>
            </a:xfrm>
            <a:custGeom>
              <a:avLst/>
              <a:gdLst/>
              <a:ahLst/>
              <a:cxnLst/>
              <a:rect r="r" b="b" t="t" l="l"/>
              <a:pathLst>
                <a:path h="2059386" w="3302702">
                  <a:moveTo>
                    <a:pt x="0" y="0"/>
                  </a:moveTo>
                  <a:lnTo>
                    <a:pt x="3302702" y="0"/>
                  </a:lnTo>
                  <a:lnTo>
                    <a:pt x="3302702" y="2059386"/>
                  </a:lnTo>
                  <a:lnTo>
                    <a:pt x="0" y="2059386"/>
                  </a:lnTo>
                  <a:close/>
                </a:path>
              </a:pathLst>
            </a:custGeom>
            <a:solidFill>
              <a:srgbClr val="FFF8F3"/>
            </a:solidFill>
          </p:spPr>
        </p:sp>
        <p:sp>
          <p:nvSpPr>
            <p:cNvPr name="TextBox 4" id="4"/>
            <p:cNvSpPr txBox="true"/>
            <p:nvPr/>
          </p:nvSpPr>
          <p:spPr>
            <a:xfrm>
              <a:off x="0" y="57150"/>
              <a:ext cx="3302702" cy="2002236"/>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2600486" y="1028700"/>
            <a:ext cx="4658814" cy="8229600"/>
            <a:chOff x="0" y="0"/>
            <a:chExt cx="721772" cy="1274980"/>
          </a:xfrm>
        </p:grpSpPr>
        <p:sp>
          <p:nvSpPr>
            <p:cNvPr name="Freeform 6" id="6"/>
            <p:cNvSpPr/>
            <p:nvPr/>
          </p:nvSpPr>
          <p:spPr>
            <a:xfrm flipH="false" flipV="false" rot="0">
              <a:off x="0" y="0"/>
              <a:ext cx="721772" cy="1274980"/>
            </a:xfrm>
            <a:custGeom>
              <a:avLst/>
              <a:gdLst/>
              <a:ahLst/>
              <a:cxnLst/>
              <a:rect r="r" b="b" t="t" l="l"/>
              <a:pathLst>
                <a:path h="1274980" w="721772">
                  <a:moveTo>
                    <a:pt x="0" y="0"/>
                  </a:moveTo>
                  <a:lnTo>
                    <a:pt x="721772" y="0"/>
                  </a:lnTo>
                  <a:lnTo>
                    <a:pt x="721772" y="1274980"/>
                  </a:lnTo>
                  <a:lnTo>
                    <a:pt x="0" y="1274980"/>
                  </a:lnTo>
                  <a:close/>
                </a:path>
              </a:pathLst>
            </a:custGeom>
            <a:blipFill>
              <a:blip r:embed="rId2"/>
              <a:stretch>
                <a:fillRect l="-107209" t="0" r="-107209" b="0"/>
              </a:stretch>
            </a:blipFill>
          </p:spPr>
        </p:sp>
      </p:grpSp>
      <p:sp>
        <p:nvSpPr>
          <p:cNvPr name="Freeform 7" id="7"/>
          <p:cNvSpPr/>
          <p:nvPr/>
        </p:nvSpPr>
        <p:spPr>
          <a:xfrm flipH="false" flipV="false" rot="54000">
            <a:off x="1007957" y="7870537"/>
            <a:ext cx="4273951" cy="2449592"/>
          </a:xfrm>
          <a:custGeom>
            <a:avLst/>
            <a:gdLst/>
            <a:ahLst/>
            <a:cxnLst/>
            <a:rect r="r" b="b" t="t" l="l"/>
            <a:pathLst>
              <a:path h="2449592" w="4273951">
                <a:moveTo>
                  <a:pt x="0" y="66552"/>
                </a:moveTo>
                <a:lnTo>
                  <a:pt x="4236516" y="0"/>
                </a:lnTo>
                <a:lnTo>
                  <a:pt x="4273951" y="2383040"/>
                </a:lnTo>
                <a:lnTo>
                  <a:pt x="37436" y="2449592"/>
                </a:lnTo>
                <a:lnTo>
                  <a:pt x="0" y="66552"/>
                </a:lnTo>
                <a:close/>
              </a:path>
            </a:pathLst>
          </a:custGeom>
          <a:blipFill>
            <a:blip r:embed="rId3"/>
            <a:stretch>
              <a:fillRect l="-1132" t="-7716" r="-10889" b="-2224"/>
            </a:stretch>
          </a:blipFill>
        </p:spPr>
      </p:sp>
      <p:sp>
        <p:nvSpPr>
          <p:cNvPr name="TextBox 8" id="8"/>
          <p:cNvSpPr txBox="true"/>
          <p:nvPr/>
        </p:nvSpPr>
        <p:spPr>
          <a:xfrm rot="0">
            <a:off x="750955" y="2676498"/>
            <a:ext cx="6980671" cy="992832"/>
          </a:xfrm>
          <a:prstGeom prst="rect">
            <a:avLst/>
          </a:prstGeom>
        </p:spPr>
        <p:txBody>
          <a:bodyPr anchor="t" rtlCol="false" tIns="0" lIns="0" bIns="0" rIns="0">
            <a:spAutoFit/>
          </a:bodyPr>
          <a:lstStyle/>
          <a:p>
            <a:pPr algn="l" marL="0" indent="0" lvl="0">
              <a:lnSpc>
                <a:spcPts val="7116"/>
              </a:lnSpc>
            </a:pPr>
            <a:r>
              <a:rPr lang="en-US" b="true" sz="8086" spc="-582">
                <a:solidFill>
                  <a:srgbClr val="AC7660"/>
                </a:solidFill>
                <a:latin typeface="Quicksand Medium"/>
                <a:ea typeface="Quicksand Medium"/>
                <a:cs typeface="Quicksand Medium"/>
                <a:sym typeface="Quicksand Medium"/>
              </a:rPr>
              <a:t>Introduction</a:t>
            </a:r>
          </a:p>
        </p:txBody>
      </p:sp>
      <p:sp>
        <p:nvSpPr>
          <p:cNvPr name="TextBox 9" id="9"/>
          <p:cNvSpPr txBox="true"/>
          <p:nvPr/>
        </p:nvSpPr>
        <p:spPr>
          <a:xfrm rot="0">
            <a:off x="750955" y="4927373"/>
            <a:ext cx="4863277" cy="2806700"/>
          </a:xfrm>
          <a:prstGeom prst="rect">
            <a:avLst/>
          </a:prstGeom>
        </p:spPr>
        <p:txBody>
          <a:bodyPr anchor="t" rtlCol="false" tIns="0" lIns="0" bIns="0" rIns="0">
            <a:spAutoFit/>
          </a:bodyPr>
          <a:lstStyle/>
          <a:p>
            <a:pPr algn="just" marL="0" indent="0" lvl="0">
              <a:lnSpc>
                <a:spcPts val="2799"/>
              </a:lnSpc>
            </a:pPr>
            <a:r>
              <a:rPr lang="en-US" sz="1999">
                <a:solidFill>
                  <a:srgbClr val="2B1209"/>
                </a:solidFill>
                <a:latin typeface="Quicksand"/>
                <a:ea typeface="Quicksand"/>
                <a:cs typeface="Quicksand"/>
                <a:sym typeface="Quicksand"/>
              </a:rPr>
              <a:t>ARUCO markers are used in drone tracking to enable the drone to detect, identify, and track predefined markers for tasks such as navigation, localization, and object tracking. These markers serve as visual landmarks for the drone's onboard camera, allowing for precise positioning and target following.</a:t>
            </a:r>
          </a:p>
        </p:txBody>
      </p:sp>
      <p:sp>
        <p:nvSpPr>
          <p:cNvPr name="TextBox 10" id="10"/>
          <p:cNvSpPr txBox="true"/>
          <p:nvPr/>
        </p:nvSpPr>
        <p:spPr>
          <a:xfrm rot="0">
            <a:off x="6217558" y="4599911"/>
            <a:ext cx="5985041" cy="3966994"/>
          </a:xfrm>
          <a:prstGeom prst="rect">
            <a:avLst/>
          </a:prstGeom>
        </p:spPr>
        <p:txBody>
          <a:bodyPr anchor="t" rtlCol="false" tIns="0" lIns="0" bIns="0" rIns="0">
            <a:spAutoFit/>
          </a:bodyPr>
          <a:lstStyle/>
          <a:p>
            <a:pPr algn="just" marL="0" indent="0" lvl="0">
              <a:lnSpc>
                <a:spcPts val="2896"/>
              </a:lnSpc>
            </a:pPr>
            <a:r>
              <a:rPr lang="en-US" sz="2069">
                <a:solidFill>
                  <a:srgbClr val="2B1209"/>
                </a:solidFill>
                <a:latin typeface="Quicksand"/>
                <a:ea typeface="Quicksand"/>
                <a:cs typeface="Quicksand"/>
                <a:sym typeface="Quicksand"/>
              </a:rPr>
              <a:t>A drone, or Unmanned Aerial Vehicle (UAV), is a aircraft that can fly without a human pilot, using either remote control or pre-programmed flight paths. They are used in many industries for their efficiency and versatility. The Parrot AR.Drone 2.0 is a beginner-friendly quadcopter, used for capturing videos and photos with its onboard cameras. It has Wi-Fi connectivity, sensors for stable flight, and is equipped with user-friendly software, making it perfect for recreational flying and basic aerial photography.</a:t>
            </a:r>
          </a:p>
        </p:txBody>
      </p:sp>
      <p:sp>
        <p:nvSpPr>
          <p:cNvPr name="TextBox 11" id="11"/>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12" id="12"/>
          <p:cNvSpPr txBox="true"/>
          <p:nvPr/>
        </p:nvSpPr>
        <p:spPr>
          <a:xfrm rot="0">
            <a:off x="7300884" y="3426357"/>
            <a:ext cx="3686233" cy="83439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Quicksand"/>
                <a:ea typeface="Quicksand"/>
                <a:cs typeface="Quicksand"/>
                <a:sym typeface="Quicksand"/>
              </a:rPr>
              <a:t>Parrot Drone 2.0 Hardware</a:t>
            </a:r>
          </a:p>
        </p:txBody>
      </p:sp>
      <p:sp>
        <p:nvSpPr>
          <p:cNvPr name="TextBox 13" id="13"/>
          <p:cNvSpPr txBox="true"/>
          <p:nvPr/>
        </p:nvSpPr>
        <p:spPr>
          <a:xfrm rot="0">
            <a:off x="750955" y="4203597"/>
            <a:ext cx="3106142"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Quicksand"/>
                <a:ea typeface="Quicksand"/>
                <a:cs typeface="Quicksand"/>
                <a:sym typeface="Quicksand"/>
              </a:rPr>
              <a:t>Aruco Marker Tracking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631" y="-103173"/>
            <a:ext cx="8745354" cy="10586715"/>
            <a:chOff x="0" y="0"/>
            <a:chExt cx="2303303" cy="2788271"/>
          </a:xfrm>
        </p:grpSpPr>
        <p:sp>
          <p:nvSpPr>
            <p:cNvPr name="Freeform 3" id="3"/>
            <p:cNvSpPr/>
            <p:nvPr/>
          </p:nvSpPr>
          <p:spPr>
            <a:xfrm flipH="false" flipV="false" rot="0">
              <a:off x="0" y="0"/>
              <a:ext cx="2303303" cy="2788271"/>
            </a:xfrm>
            <a:custGeom>
              <a:avLst/>
              <a:gdLst/>
              <a:ahLst/>
              <a:cxnLst/>
              <a:rect r="r" b="b" t="t" l="l"/>
              <a:pathLst>
                <a:path h="2788271" w="2303303">
                  <a:moveTo>
                    <a:pt x="0" y="0"/>
                  </a:moveTo>
                  <a:lnTo>
                    <a:pt x="2303303" y="0"/>
                  </a:lnTo>
                  <a:lnTo>
                    <a:pt x="2303303" y="2788271"/>
                  </a:lnTo>
                  <a:lnTo>
                    <a:pt x="0" y="2788271"/>
                  </a:lnTo>
                  <a:close/>
                </a:path>
              </a:pathLst>
            </a:custGeom>
            <a:solidFill>
              <a:srgbClr val="FFF8F3"/>
            </a:solidFill>
          </p:spPr>
        </p:sp>
        <p:sp>
          <p:nvSpPr>
            <p:cNvPr name="TextBox 4" id="4"/>
            <p:cNvSpPr txBox="true"/>
            <p:nvPr/>
          </p:nvSpPr>
          <p:spPr>
            <a:xfrm>
              <a:off x="0" y="57150"/>
              <a:ext cx="2303303" cy="2731121"/>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028700" y="3575914"/>
            <a:ext cx="6702212" cy="5682386"/>
            <a:chOff x="0" y="0"/>
            <a:chExt cx="1038348" cy="880350"/>
          </a:xfrm>
        </p:grpSpPr>
        <p:sp>
          <p:nvSpPr>
            <p:cNvPr name="Freeform 6" id="6"/>
            <p:cNvSpPr/>
            <p:nvPr/>
          </p:nvSpPr>
          <p:spPr>
            <a:xfrm flipH="false" flipV="false" rot="0">
              <a:off x="0" y="0"/>
              <a:ext cx="1038348" cy="880350"/>
            </a:xfrm>
            <a:custGeom>
              <a:avLst/>
              <a:gdLst/>
              <a:ahLst/>
              <a:cxnLst/>
              <a:rect r="r" b="b" t="t" l="l"/>
              <a:pathLst>
                <a:path h="880350" w="1038348">
                  <a:moveTo>
                    <a:pt x="0" y="0"/>
                  </a:moveTo>
                  <a:lnTo>
                    <a:pt x="1038348" y="0"/>
                  </a:lnTo>
                  <a:lnTo>
                    <a:pt x="1038348" y="880350"/>
                  </a:lnTo>
                  <a:lnTo>
                    <a:pt x="0" y="880350"/>
                  </a:lnTo>
                  <a:close/>
                </a:path>
              </a:pathLst>
            </a:custGeom>
            <a:blipFill>
              <a:blip r:embed="rId2"/>
              <a:stretch>
                <a:fillRect l="0" t="-8973" r="0" b="-8973"/>
              </a:stretch>
            </a:blipFill>
          </p:spPr>
        </p:sp>
      </p:grpSp>
      <p:sp>
        <p:nvSpPr>
          <p:cNvPr name="TextBox 7" id="7"/>
          <p:cNvSpPr txBox="true"/>
          <p:nvPr/>
        </p:nvSpPr>
        <p:spPr>
          <a:xfrm rot="0">
            <a:off x="1028700" y="1472823"/>
            <a:ext cx="4686832" cy="743004"/>
          </a:xfrm>
          <a:prstGeom prst="rect">
            <a:avLst/>
          </a:prstGeom>
        </p:spPr>
        <p:txBody>
          <a:bodyPr anchor="t" rtlCol="false" tIns="0" lIns="0" bIns="0" rIns="0">
            <a:spAutoFit/>
          </a:bodyPr>
          <a:lstStyle/>
          <a:p>
            <a:pPr algn="l" marL="0" indent="0" lvl="0">
              <a:lnSpc>
                <a:spcPts val="5659"/>
              </a:lnSpc>
            </a:pPr>
            <a:r>
              <a:rPr lang="en-US" b="true" sz="5716" spc="-411">
                <a:solidFill>
                  <a:srgbClr val="AC7660"/>
                </a:solidFill>
                <a:latin typeface="Quicksand Medium"/>
                <a:ea typeface="Quicksand Medium"/>
                <a:cs typeface="Quicksand Medium"/>
                <a:sym typeface="Quicksand Medium"/>
              </a:rPr>
              <a:t>Meaningful !</a:t>
            </a:r>
          </a:p>
        </p:txBody>
      </p:sp>
      <p:sp>
        <p:nvSpPr>
          <p:cNvPr name="TextBox 8" id="8"/>
          <p:cNvSpPr txBox="true"/>
          <p:nvPr/>
        </p:nvSpPr>
        <p:spPr>
          <a:xfrm rot="0">
            <a:off x="9507935" y="9015393"/>
            <a:ext cx="7751365" cy="438189"/>
          </a:xfrm>
          <a:prstGeom prst="rect">
            <a:avLst/>
          </a:prstGeom>
        </p:spPr>
        <p:txBody>
          <a:bodyPr anchor="t" rtlCol="false" tIns="0" lIns="0" bIns="0" rIns="0">
            <a:spAutoFit/>
          </a:bodyPr>
          <a:lstStyle/>
          <a:p>
            <a:pPr algn="l">
              <a:lnSpc>
                <a:spcPts val="3672"/>
              </a:lnSpc>
              <a:spcBef>
                <a:spcPct val="0"/>
              </a:spcBef>
            </a:pPr>
            <a:r>
              <a:rPr lang="en-US" sz="2623">
                <a:solidFill>
                  <a:srgbClr val="AC7660"/>
                </a:solidFill>
                <a:latin typeface="Quicksand"/>
                <a:ea typeface="Quicksand"/>
                <a:cs typeface="Quicksand"/>
                <a:sym typeface="Quicksand"/>
              </a:rPr>
              <a:t>Aruco marker detection influence our life! </a:t>
            </a:r>
          </a:p>
        </p:txBody>
      </p:sp>
      <p:sp>
        <p:nvSpPr>
          <p:cNvPr name="TextBox 9" id="9"/>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10" id="10"/>
          <p:cNvSpPr txBox="true"/>
          <p:nvPr/>
        </p:nvSpPr>
        <p:spPr>
          <a:xfrm rot="0">
            <a:off x="9368678" y="1999615"/>
            <a:ext cx="7730912" cy="6240145"/>
          </a:xfrm>
          <a:prstGeom prst="rect">
            <a:avLst/>
          </a:prstGeom>
        </p:spPr>
        <p:txBody>
          <a:bodyPr anchor="t" rtlCol="false" tIns="0" lIns="0" bIns="0" rIns="0">
            <a:spAutoFit/>
          </a:bodyPr>
          <a:lstStyle/>
          <a:p>
            <a:pPr algn="l">
              <a:lnSpc>
                <a:spcPts val="3079"/>
              </a:lnSpc>
              <a:spcBef>
                <a:spcPct val="0"/>
              </a:spcBef>
            </a:pPr>
            <a:r>
              <a:rPr lang="en-US" sz="2199">
                <a:solidFill>
                  <a:srgbClr val="2B1209"/>
                </a:solidFill>
                <a:latin typeface="Quicksand"/>
                <a:ea typeface="Quicksand"/>
                <a:cs typeface="Quicksand"/>
                <a:sym typeface="Quicksand"/>
              </a:rPr>
              <a:t>Aruco marker tracking is a valuable solution for various positioning and localization challenges, especially when GPS is ineffective or impractical. The technology enables precise detection of position and orientation, facilitating advancements in industries like robotics, augmented reality, and industrial automation. In robotics, it allows for more accurate navigation, while in augmented reality, it enhances precision of overlaying digital content onto the real world. In industrial automation, it improves factory floor operations, and in agriculture, it aids in precise navigation of farming equipment and enhances crop monitoring and yield estimation. In healthcare, it aids surgeons in accurate position detection during complex procedures. This implementation of Aruco marker tracking has made tasks in these industries smarter, safer, and more efficient.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2626" y="2692842"/>
            <a:ext cx="12539946" cy="7819231"/>
            <a:chOff x="0" y="0"/>
            <a:chExt cx="3302702" cy="2059386"/>
          </a:xfrm>
        </p:grpSpPr>
        <p:sp>
          <p:nvSpPr>
            <p:cNvPr name="Freeform 3" id="3"/>
            <p:cNvSpPr/>
            <p:nvPr/>
          </p:nvSpPr>
          <p:spPr>
            <a:xfrm flipH="false" flipV="false" rot="0">
              <a:off x="0" y="0"/>
              <a:ext cx="3302702" cy="2059386"/>
            </a:xfrm>
            <a:custGeom>
              <a:avLst/>
              <a:gdLst/>
              <a:ahLst/>
              <a:cxnLst/>
              <a:rect r="r" b="b" t="t" l="l"/>
              <a:pathLst>
                <a:path h="2059386" w="3302702">
                  <a:moveTo>
                    <a:pt x="0" y="0"/>
                  </a:moveTo>
                  <a:lnTo>
                    <a:pt x="3302702" y="0"/>
                  </a:lnTo>
                  <a:lnTo>
                    <a:pt x="3302702" y="2059386"/>
                  </a:lnTo>
                  <a:lnTo>
                    <a:pt x="0" y="2059386"/>
                  </a:lnTo>
                  <a:close/>
                </a:path>
              </a:pathLst>
            </a:custGeom>
            <a:solidFill>
              <a:srgbClr val="FFF8F3"/>
            </a:solidFill>
          </p:spPr>
        </p:sp>
        <p:sp>
          <p:nvSpPr>
            <p:cNvPr name="TextBox 4" id="4"/>
            <p:cNvSpPr txBox="true"/>
            <p:nvPr/>
          </p:nvSpPr>
          <p:spPr>
            <a:xfrm>
              <a:off x="0" y="57150"/>
              <a:ext cx="3302702" cy="2002236"/>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2600486" y="1028700"/>
            <a:ext cx="4658814" cy="8229600"/>
            <a:chOff x="0" y="0"/>
            <a:chExt cx="721772" cy="1274980"/>
          </a:xfrm>
        </p:grpSpPr>
        <p:sp>
          <p:nvSpPr>
            <p:cNvPr name="Freeform 6" id="6"/>
            <p:cNvSpPr/>
            <p:nvPr/>
          </p:nvSpPr>
          <p:spPr>
            <a:xfrm flipH="false" flipV="false" rot="0">
              <a:off x="0" y="0"/>
              <a:ext cx="721772" cy="1274980"/>
            </a:xfrm>
            <a:custGeom>
              <a:avLst/>
              <a:gdLst/>
              <a:ahLst/>
              <a:cxnLst/>
              <a:rect r="r" b="b" t="t" l="l"/>
              <a:pathLst>
                <a:path h="1274980" w="721772">
                  <a:moveTo>
                    <a:pt x="0" y="0"/>
                  </a:moveTo>
                  <a:lnTo>
                    <a:pt x="721772" y="0"/>
                  </a:lnTo>
                  <a:lnTo>
                    <a:pt x="721772" y="1274980"/>
                  </a:lnTo>
                  <a:lnTo>
                    <a:pt x="0" y="1274980"/>
                  </a:lnTo>
                  <a:close/>
                </a:path>
              </a:pathLst>
            </a:custGeom>
            <a:blipFill>
              <a:blip r:embed="rId2"/>
              <a:stretch>
                <a:fillRect l="-63234" t="0" r="-63234" b="0"/>
              </a:stretch>
            </a:blipFill>
          </p:spPr>
        </p:sp>
      </p:grpSp>
      <p:sp>
        <p:nvSpPr>
          <p:cNvPr name="Freeform 7" id="7"/>
          <p:cNvSpPr/>
          <p:nvPr/>
        </p:nvSpPr>
        <p:spPr>
          <a:xfrm flipH="false" flipV="false" rot="0">
            <a:off x="1026414" y="7903666"/>
            <a:ext cx="4237038" cy="2383334"/>
          </a:xfrm>
          <a:custGeom>
            <a:avLst/>
            <a:gdLst/>
            <a:ahLst/>
            <a:cxnLst/>
            <a:rect r="r" b="b" t="t" l="l"/>
            <a:pathLst>
              <a:path h="2383334" w="4237038">
                <a:moveTo>
                  <a:pt x="0" y="0"/>
                </a:moveTo>
                <a:lnTo>
                  <a:pt x="4237038" y="0"/>
                </a:lnTo>
                <a:lnTo>
                  <a:pt x="4237038" y="2383334"/>
                </a:lnTo>
                <a:lnTo>
                  <a:pt x="0" y="2383334"/>
                </a:lnTo>
                <a:lnTo>
                  <a:pt x="0" y="0"/>
                </a:lnTo>
                <a:close/>
              </a:path>
            </a:pathLst>
          </a:custGeom>
          <a:blipFill>
            <a:blip r:embed="rId3"/>
            <a:stretch>
              <a:fillRect l="0" t="-4700" r="0" b="-4700"/>
            </a:stretch>
          </a:blipFill>
        </p:spPr>
      </p:sp>
      <p:sp>
        <p:nvSpPr>
          <p:cNvPr name="TextBox 8" id="8"/>
          <p:cNvSpPr txBox="true"/>
          <p:nvPr/>
        </p:nvSpPr>
        <p:spPr>
          <a:xfrm rot="0">
            <a:off x="750955" y="2676498"/>
            <a:ext cx="6980671" cy="992832"/>
          </a:xfrm>
          <a:prstGeom prst="rect">
            <a:avLst/>
          </a:prstGeom>
        </p:spPr>
        <p:txBody>
          <a:bodyPr anchor="t" rtlCol="false" tIns="0" lIns="0" bIns="0" rIns="0">
            <a:spAutoFit/>
          </a:bodyPr>
          <a:lstStyle/>
          <a:p>
            <a:pPr algn="l" marL="0" indent="0" lvl="0">
              <a:lnSpc>
                <a:spcPts val="7116"/>
              </a:lnSpc>
            </a:pPr>
            <a:r>
              <a:rPr lang="en-US" b="true" sz="8086" spc="-582">
                <a:solidFill>
                  <a:srgbClr val="AC7660"/>
                </a:solidFill>
                <a:latin typeface="Quicksand Medium"/>
                <a:ea typeface="Quicksand Medium"/>
                <a:cs typeface="Quicksand Medium"/>
                <a:sym typeface="Quicksand Medium"/>
              </a:rPr>
              <a:t>Meaningful !</a:t>
            </a:r>
          </a:p>
        </p:txBody>
      </p:sp>
      <p:sp>
        <p:nvSpPr>
          <p:cNvPr name="TextBox 9" id="9"/>
          <p:cNvSpPr txBox="true"/>
          <p:nvPr/>
        </p:nvSpPr>
        <p:spPr>
          <a:xfrm rot="0">
            <a:off x="669299" y="5024651"/>
            <a:ext cx="4863277" cy="2806700"/>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2B1209"/>
                </a:solidFill>
                <a:latin typeface="Quicksand Bold"/>
                <a:ea typeface="Quicksand Bold"/>
                <a:cs typeface="Quicksand Bold"/>
                <a:sym typeface="Quicksand Bold"/>
              </a:rPr>
              <a:t>Virtual Object Placement:  </a:t>
            </a:r>
            <a:r>
              <a:rPr lang="en-US" sz="1999">
                <a:solidFill>
                  <a:srgbClr val="2B1209"/>
                </a:solidFill>
                <a:latin typeface="Quicksand"/>
                <a:ea typeface="Quicksand"/>
                <a:cs typeface="Quicksand"/>
                <a:sym typeface="Quicksand"/>
              </a:rPr>
              <a:t>Placing virtual objects (like furniture in a room) using AR applications.</a:t>
            </a:r>
          </a:p>
          <a:p>
            <a:pPr algn="l" marL="431799" indent="-215899" lvl="1">
              <a:lnSpc>
                <a:spcPts val="2799"/>
              </a:lnSpc>
              <a:buFont typeface="Arial"/>
              <a:buChar char="•"/>
            </a:pPr>
            <a:r>
              <a:rPr lang="en-US" b="true" sz="1999">
                <a:solidFill>
                  <a:srgbClr val="2B1209"/>
                </a:solidFill>
                <a:latin typeface="Quicksand Bold"/>
                <a:ea typeface="Quicksand Bold"/>
                <a:cs typeface="Quicksand Bold"/>
                <a:sym typeface="Quicksand Bold"/>
              </a:rPr>
              <a:t>Interactive Learning:</a:t>
            </a:r>
            <a:r>
              <a:rPr lang="en-US" sz="1999">
                <a:solidFill>
                  <a:srgbClr val="2B1209"/>
                </a:solidFill>
                <a:latin typeface="Quicksand"/>
                <a:ea typeface="Quicksand"/>
                <a:cs typeface="Quicksand"/>
                <a:sym typeface="Quicksand"/>
              </a:rPr>
              <a:t>  AR educational tools use markers to display additional information or animations.</a:t>
            </a:r>
          </a:p>
          <a:p>
            <a:pPr algn="l" marL="0" indent="0" lvl="0">
              <a:lnSpc>
                <a:spcPts val="2799"/>
              </a:lnSpc>
            </a:pPr>
          </a:p>
        </p:txBody>
      </p:sp>
      <p:sp>
        <p:nvSpPr>
          <p:cNvPr name="TextBox 10" id="10"/>
          <p:cNvSpPr txBox="true"/>
          <p:nvPr/>
        </p:nvSpPr>
        <p:spPr>
          <a:xfrm rot="0">
            <a:off x="6217558" y="4590386"/>
            <a:ext cx="5985041" cy="4945530"/>
          </a:xfrm>
          <a:prstGeom prst="rect">
            <a:avLst/>
          </a:prstGeom>
        </p:spPr>
        <p:txBody>
          <a:bodyPr anchor="t" rtlCol="false" tIns="0" lIns="0" bIns="0" rIns="0">
            <a:spAutoFit/>
          </a:bodyPr>
          <a:lstStyle/>
          <a:p>
            <a:pPr algn="just">
              <a:lnSpc>
                <a:spcPts val="3036"/>
              </a:lnSpc>
            </a:pPr>
            <a:r>
              <a:rPr lang="en-US" sz="2169" b="true">
                <a:solidFill>
                  <a:srgbClr val="2B1209"/>
                </a:solidFill>
                <a:latin typeface="Quicksand Bold"/>
                <a:ea typeface="Quicksand Bold"/>
                <a:cs typeface="Quicksand Bold"/>
                <a:sym typeface="Quicksand Bold"/>
              </a:rPr>
              <a:t>Example:</a:t>
            </a:r>
          </a:p>
          <a:p>
            <a:pPr algn="just" marL="468311" indent="-234156" lvl="1">
              <a:lnSpc>
                <a:spcPts val="3036"/>
              </a:lnSpc>
              <a:buFont typeface="Arial"/>
              <a:buChar char="•"/>
            </a:pPr>
            <a:r>
              <a:rPr lang="en-US" sz="2169">
                <a:solidFill>
                  <a:srgbClr val="2B1209"/>
                </a:solidFill>
                <a:latin typeface="Quicksand"/>
                <a:ea typeface="Quicksand"/>
                <a:cs typeface="Quicksand"/>
                <a:sym typeface="Quicksand"/>
              </a:rPr>
              <a:t>Drone Delivery Systems: Drones can use Aruco markers placed on landing pads to identify exact drop-off points.</a:t>
            </a:r>
          </a:p>
          <a:p>
            <a:pPr algn="just" marL="468311" indent="-234156" lvl="1">
              <a:lnSpc>
                <a:spcPts val="3036"/>
              </a:lnSpc>
              <a:buFont typeface="Arial"/>
              <a:buChar char="•"/>
            </a:pPr>
            <a:r>
              <a:rPr lang="en-US" sz="2169">
                <a:solidFill>
                  <a:srgbClr val="2B1209"/>
                </a:solidFill>
                <a:latin typeface="Quicksand"/>
                <a:ea typeface="Quicksand"/>
                <a:cs typeface="Quicksand"/>
                <a:sym typeface="Quicksand"/>
              </a:rPr>
              <a:t>Autonomous Robots: Robots in warehouses or factories identify markers to determine their position or align with machinery.</a:t>
            </a:r>
          </a:p>
          <a:p>
            <a:pPr algn="just">
              <a:lnSpc>
                <a:spcPts val="3036"/>
              </a:lnSpc>
            </a:pPr>
            <a:r>
              <a:rPr lang="en-US" sz="2169" b="true">
                <a:solidFill>
                  <a:srgbClr val="2B1209"/>
                </a:solidFill>
                <a:latin typeface="Quicksand Bold"/>
                <a:ea typeface="Quicksand Bold"/>
                <a:cs typeface="Quicksand Bold"/>
                <a:sym typeface="Quicksand Bold"/>
              </a:rPr>
              <a:t>Significance:</a:t>
            </a:r>
          </a:p>
          <a:p>
            <a:pPr algn="just" marL="468311" indent="-234156" lvl="1">
              <a:lnSpc>
                <a:spcPts val="3036"/>
              </a:lnSpc>
              <a:buFont typeface="Arial"/>
              <a:buChar char="•"/>
            </a:pPr>
            <a:r>
              <a:rPr lang="en-US" sz="2169">
                <a:solidFill>
                  <a:srgbClr val="2B1209"/>
                </a:solidFill>
                <a:latin typeface="Quicksand"/>
                <a:ea typeface="Quicksand"/>
                <a:cs typeface="Quicksand"/>
                <a:sym typeface="Quicksand"/>
              </a:rPr>
              <a:t>Ensures high accuracy and robustness in environments where GPS is unreliable, such as indoor spaces.</a:t>
            </a:r>
          </a:p>
          <a:p>
            <a:pPr algn="just" marL="0" indent="0" lvl="0">
              <a:lnSpc>
                <a:spcPts val="3036"/>
              </a:lnSpc>
            </a:pPr>
          </a:p>
        </p:txBody>
      </p:sp>
      <p:sp>
        <p:nvSpPr>
          <p:cNvPr name="TextBox 11" id="11"/>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12" id="12"/>
          <p:cNvSpPr txBox="true"/>
          <p:nvPr/>
        </p:nvSpPr>
        <p:spPr>
          <a:xfrm rot="0">
            <a:off x="1026414" y="4222720"/>
            <a:ext cx="3686233" cy="415290"/>
          </a:xfrm>
          <a:prstGeom prst="rect">
            <a:avLst/>
          </a:prstGeom>
        </p:spPr>
        <p:txBody>
          <a:bodyPr anchor="t" rtlCol="false" tIns="0" lIns="0" bIns="0" rIns="0">
            <a:spAutoFit/>
          </a:bodyPr>
          <a:lstStyle/>
          <a:p>
            <a:pPr algn="ctr">
              <a:lnSpc>
                <a:spcPts val="3359"/>
              </a:lnSpc>
              <a:spcBef>
                <a:spcPct val="0"/>
              </a:spcBef>
            </a:pPr>
            <a:r>
              <a:rPr lang="en-US" sz="2399">
                <a:solidFill>
                  <a:srgbClr val="A26B26"/>
                </a:solidFill>
                <a:latin typeface="Quicksand"/>
                <a:ea typeface="Quicksand"/>
                <a:cs typeface="Quicksand"/>
                <a:sym typeface="Quicksand"/>
              </a:rPr>
              <a:t>Augmented Reality (AR)</a:t>
            </a:r>
          </a:p>
        </p:txBody>
      </p:sp>
      <p:sp>
        <p:nvSpPr>
          <p:cNvPr name="TextBox 13" id="13"/>
          <p:cNvSpPr txBox="true"/>
          <p:nvPr/>
        </p:nvSpPr>
        <p:spPr>
          <a:xfrm rot="0">
            <a:off x="6217558" y="3441365"/>
            <a:ext cx="5506763" cy="905511"/>
          </a:xfrm>
          <a:prstGeom prst="rect">
            <a:avLst/>
          </a:prstGeom>
        </p:spPr>
        <p:txBody>
          <a:bodyPr anchor="t" rtlCol="false" tIns="0" lIns="0" bIns="0" rIns="0">
            <a:spAutoFit/>
          </a:bodyPr>
          <a:lstStyle/>
          <a:p>
            <a:pPr algn="ctr">
              <a:lnSpc>
                <a:spcPts val="3639"/>
              </a:lnSpc>
              <a:spcBef>
                <a:spcPct val="0"/>
              </a:spcBef>
            </a:pPr>
            <a:r>
              <a:rPr lang="en-US" sz="2599">
                <a:solidFill>
                  <a:srgbClr val="A26B26"/>
                </a:solidFill>
                <a:latin typeface="Quicksand"/>
                <a:ea typeface="Quicksand"/>
                <a:cs typeface="Quicksand"/>
                <a:sym typeface="Quicksand"/>
              </a:rPr>
              <a:t>Robotics and Autonomous Navigation</a:t>
            </a:r>
          </a:p>
        </p:txBody>
      </p:sp>
      <p:sp>
        <p:nvSpPr>
          <p:cNvPr name="TextBox 14" id="14"/>
          <p:cNvSpPr txBox="true"/>
          <p:nvPr/>
        </p:nvSpPr>
        <p:spPr>
          <a:xfrm rot="0">
            <a:off x="1384091" y="1495683"/>
            <a:ext cx="10611330" cy="692150"/>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Quicksand Bold"/>
                <a:ea typeface="Quicksand Bold"/>
                <a:cs typeface="Quicksand Bold"/>
                <a:sym typeface="Quicksand Bold"/>
              </a:rPr>
              <a:t>Aruco marker tracking is a versatile and reliable technique for positioning, localization, and pose estimation in various real-world applications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82607" y="-191144"/>
            <a:ext cx="13489965" cy="10669288"/>
            <a:chOff x="0" y="0"/>
            <a:chExt cx="3552913" cy="2810018"/>
          </a:xfrm>
        </p:grpSpPr>
        <p:sp>
          <p:nvSpPr>
            <p:cNvPr name="Freeform 3" id="3"/>
            <p:cNvSpPr/>
            <p:nvPr/>
          </p:nvSpPr>
          <p:spPr>
            <a:xfrm flipH="false" flipV="false" rot="0">
              <a:off x="0" y="0"/>
              <a:ext cx="3552913" cy="2810018"/>
            </a:xfrm>
            <a:custGeom>
              <a:avLst/>
              <a:gdLst/>
              <a:ahLst/>
              <a:cxnLst/>
              <a:rect r="r" b="b" t="t" l="l"/>
              <a:pathLst>
                <a:path h="2810018" w="3552913">
                  <a:moveTo>
                    <a:pt x="0" y="0"/>
                  </a:moveTo>
                  <a:lnTo>
                    <a:pt x="3552913" y="0"/>
                  </a:lnTo>
                  <a:lnTo>
                    <a:pt x="3552913" y="2810018"/>
                  </a:lnTo>
                  <a:lnTo>
                    <a:pt x="0" y="2810018"/>
                  </a:lnTo>
                  <a:close/>
                </a:path>
              </a:pathLst>
            </a:custGeom>
            <a:solidFill>
              <a:srgbClr val="FFF8F3"/>
            </a:solidFill>
          </p:spPr>
        </p:sp>
        <p:sp>
          <p:nvSpPr>
            <p:cNvPr name="TextBox 4" id="4"/>
            <p:cNvSpPr txBox="true"/>
            <p:nvPr/>
          </p:nvSpPr>
          <p:spPr>
            <a:xfrm>
              <a:off x="0" y="57150"/>
              <a:ext cx="3552913" cy="2752868"/>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10770775" y="1028700"/>
            <a:ext cx="6488525" cy="8229600"/>
            <a:chOff x="0" y="0"/>
            <a:chExt cx="1005242" cy="1274980"/>
          </a:xfrm>
        </p:grpSpPr>
        <p:sp>
          <p:nvSpPr>
            <p:cNvPr name="Freeform 6" id="6"/>
            <p:cNvSpPr/>
            <p:nvPr/>
          </p:nvSpPr>
          <p:spPr>
            <a:xfrm flipH="false" flipV="false" rot="0">
              <a:off x="0" y="0"/>
              <a:ext cx="1005242" cy="1274980"/>
            </a:xfrm>
            <a:custGeom>
              <a:avLst/>
              <a:gdLst/>
              <a:ahLst/>
              <a:cxnLst/>
              <a:rect r="r" b="b" t="t" l="l"/>
              <a:pathLst>
                <a:path h="1274980" w="1005242">
                  <a:moveTo>
                    <a:pt x="0" y="0"/>
                  </a:moveTo>
                  <a:lnTo>
                    <a:pt x="1005242" y="0"/>
                  </a:lnTo>
                  <a:lnTo>
                    <a:pt x="1005242" y="1274980"/>
                  </a:lnTo>
                  <a:lnTo>
                    <a:pt x="0" y="1274980"/>
                  </a:lnTo>
                  <a:close/>
                </a:path>
              </a:pathLst>
            </a:custGeom>
            <a:blipFill>
              <a:blip r:embed="rId2"/>
              <a:stretch>
                <a:fillRect l="-3039" t="0" r="-3039" b="0"/>
              </a:stretch>
            </a:blipFill>
          </p:spPr>
        </p:sp>
      </p:grpSp>
      <p:sp>
        <p:nvSpPr>
          <p:cNvPr name="Freeform 7" id="7"/>
          <p:cNvSpPr/>
          <p:nvPr/>
        </p:nvSpPr>
        <p:spPr>
          <a:xfrm flipH="false" flipV="false" rot="0">
            <a:off x="0" y="6056260"/>
            <a:ext cx="5843220" cy="3101299"/>
          </a:xfrm>
          <a:custGeom>
            <a:avLst/>
            <a:gdLst/>
            <a:ahLst/>
            <a:cxnLst/>
            <a:rect r="r" b="b" t="t" l="l"/>
            <a:pathLst>
              <a:path h="3101299" w="5843220">
                <a:moveTo>
                  <a:pt x="0" y="0"/>
                </a:moveTo>
                <a:lnTo>
                  <a:pt x="5843220" y="0"/>
                </a:lnTo>
                <a:lnTo>
                  <a:pt x="5843220" y="3101299"/>
                </a:lnTo>
                <a:lnTo>
                  <a:pt x="0" y="3101299"/>
                </a:lnTo>
                <a:lnTo>
                  <a:pt x="0" y="0"/>
                </a:lnTo>
                <a:close/>
              </a:path>
            </a:pathLst>
          </a:custGeom>
          <a:blipFill>
            <a:blip r:embed="rId3"/>
            <a:stretch>
              <a:fillRect l="0" t="0" r="0" b="0"/>
            </a:stretch>
          </a:blipFill>
        </p:spPr>
      </p:sp>
      <p:sp>
        <p:nvSpPr>
          <p:cNvPr name="TextBox 8" id="8"/>
          <p:cNvSpPr txBox="true"/>
          <p:nvPr/>
        </p:nvSpPr>
        <p:spPr>
          <a:xfrm rot="0">
            <a:off x="1008270" y="1614207"/>
            <a:ext cx="3974337" cy="1482716"/>
          </a:xfrm>
          <a:prstGeom prst="rect">
            <a:avLst/>
          </a:prstGeom>
        </p:spPr>
        <p:txBody>
          <a:bodyPr anchor="t" rtlCol="false" tIns="0" lIns="0" bIns="0" rIns="0">
            <a:spAutoFit/>
          </a:bodyPr>
          <a:lstStyle/>
          <a:p>
            <a:pPr algn="l" marL="0" indent="0" lvl="0">
              <a:lnSpc>
                <a:spcPts val="5849"/>
              </a:lnSpc>
            </a:pPr>
            <a:r>
              <a:rPr lang="en-US" b="true" sz="5416" spc="-389">
                <a:solidFill>
                  <a:srgbClr val="AC7660"/>
                </a:solidFill>
                <a:latin typeface="Quicksand Medium"/>
                <a:ea typeface="Quicksand Medium"/>
                <a:cs typeface="Quicksand Medium"/>
                <a:sym typeface="Quicksand Medium"/>
              </a:rPr>
              <a:t>Camera Clibration</a:t>
            </a:r>
          </a:p>
        </p:txBody>
      </p:sp>
      <p:sp>
        <p:nvSpPr>
          <p:cNvPr name="TextBox 9" id="9"/>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10" id="10"/>
          <p:cNvSpPr txBox="true"/>
          <p:nvPr/>
        </p:nvSpPr>
        <p:spPr>
          <a:xfrm rot="0">
            <a:off x="5199673" y="3249560"/>
            <a:ext cx="5320909" cy="2806700"/>
          </a:xfrm>
          <a:prstGeom prst="rect">
            <a:avLst/>
          </a:prstGeom>
        </p:spPr>
        <p:txBody>
          <a:bodyPr anchor="t" rtlCol="false" tIns="0" lIns="0" bIns="0" rIns="0">
            <a:spAutoFit/>
          </a:bodyPr>
          <a:lstStyle/>
          <a:p>
            <a:pPr algn="just">
              <a:lnSpc>
                <a:spcPts val="2799"/>
              </a:lnSpc>
            </a:pPr>
            <a:r>
              <a:rPr lang="en-US" sz="1999" b="true">
                <a:solidFill>
                  <a:srgbClr val="000000"/>
                </a:solidFill>
                <a:latin typeface="Quicksand Bold"/>
                <a:ea typeface="Quicksand Bold"/>
                <a:cs typeface="Quicksand Bold"/>
                <a:sym typeface="Quicksand Bold"/>
              </a:rPr>
              <a:t>Objective of Calibration</a:t>
            </a:r>
          </a:p>
          <a:p>
            <a:pPr algn="just" marL="431799" indent="-215899" lvl="1">
              <a:lnSpc>
                <a:spcPts val="2799"/>
              </a:lnSpc>
              <a:buFont typeface="Arial"/>
              <a:buChar char="•"/>
            </a:pPr>
            <a:r>
              <a:rPr lang="en-US" sz="1999">
                <a:solidFill>
                  <a:srgbClr val="000000"/>
                </a:solidFill>
                <a:latin typeface="Quicksand"/>
                <a:ea typeface="Quicksand"/>
                <a:cs typeface="Quicksand"/>
                <a:sym typeface="Quicksand"/>
              </a:rPr>
              <a:t>Purpose: Correct camera lens distortion and determine intrinsic parameters:</a:t>
            </a:r>
          </a:p>
          <a:p>
            <a:pPr algn="just" marL="863598" indent="-287866" lvl="2">
              <a:lnSpc>
                <a:spcPts val="2799"/>
              </a:lnSpc>
              <a:buFont typeface="Arial"/>
              <a:buChar char="⚬"/>
            </a:pPr>
            <a:r>
              <a:rPr lang="en-US" sz="1999">
                <a:solidFill>
                  <a:srgbClr val="000000"/>
                </a:solidFill>
                <a:latin typeface="Quicksand"/>
                <a:ea typeface="Quicksand"/>
                <a:cs typeface="Quicksand"/>
                <a:sym typeface="Quicksand"/>
              </a:rPr>
              <a:t>Camera Matrix (focal length, optical center)</a:t>
            </a:r>
          </a:p>
          <a:p>
            <a:pPr algn="just" marL="863598" indent="-287866" lvl="2">
              <a:lnSpc>
                <a:spcPts val="2799"/>
              </a:lnSpc>
              <a:buFont typeface="Arial"/>
              <a:buChar char="⚬"/>
            </a:pPr>
            <a:r>
              <a:rPr lang="en-US" sz="1999">
                <a:solidFill>
                  <a:srgbClr val="000000"/>
                </a:solidFill>
                <a:latin typeface="Quicksand"/>
                <a:ea typeface="Quicksand"/>
                <a:cs typeface="Quicksand"/>
                <a:sym typeface="Quicksand"/>
              </a:rPr>
              <a:t>Distortion Coefficients (correct lens distortion).</a:t>
            </a:r>
          </a:p>
          <a:p>
            <a:pPr algn="just">
              <a:lnSpc>
                <a:spcPts val="27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91144"/>
            <a:ext cx="13489965" cy="10669288"/>
            <a:chOff x="0" y="0"/>
            <a:chExt cx="3552913" cy="2810018"/>
          </a:xfrm>
        </p:grpSpPr>
        <p:sp>
          <p:nvSpPr>
            <p:cNvPr name="Freeform 3" id="3"/>
            <p:cNvSpPr/>
            <p:nvPr/>
          </p:nvSpPr>
          <p:spPr>
            <a:xfrm flipH="false" flipV="false" rot="0">
              <a:off x="0" y="0"/>
              <a:ext cx="3552913" cy="2810018"/>
            </a:xfrm>
            <a:custGeom>
              <a:avLst/>
              <a:gdLst/>
              <a:ahLst/>
              <a:cxnLst/>
              <a:rect r="r" b="b" t="t" l="l"/>
              <a:pathLst>
                <a:path h="2810018" w="3552913">
                  <a:moveTo>
                    <a:pt x="0" y="0"/>
                  </a:moveTo>
                  <a:lnTo>
                    <a:pt x="3552913" y="0"/>
                  </a:lnTo>
                  <a:lnTo>
                    <a:pt x="3552913" y="2810018"/>
                  </a:lnTo>
                  <a:lnTo>
                    <a:pt x="0" y="2810018"/>
                  </a:lnTo>
                  <a:close/>
                </a:path>
              </a:pathLst>
            </a:custGeom>
            <a:solidFill>
              <a:srgbClr val="FFF8F3"/>
            </a:solidFill>
          </p:spPr>
        </p:sp>
        <p:sp>
          <p:nvSpPr>
            <p:cNvPr name="TextBox 4" id="4"/>
            <p:cNvSpPr txBox="true"/>
            <p:nvPr/>
          </p:nvSpPr>
          <p:spPr>
            <a:xfrm>
              <a:off x="0" y="57150"/>
              <a:ext cx="3552913" cy="2752868"/>
            </a:xfrm>
            <a:prstGeom prst="rect">
              <a:avLst/>
            </a:prstGeom>
          </p:spPr>
          <p:txBody>
            <a:bodyPr anchor="ctr" rtlCol="false" tIns="50800" lIns="50800" bIns="50800" rIns="50800"/>
            <a:lstStyle/>
            <a:p>
              <a:pPr algn="ctr">
                <a:lnSpc>
                  <a:spcPts val="1759"/>
                </a:lnSpc>
              </a:pPr>
            </a:p>
          </p:txBody>
        </p:sp>
      </p:grpSp>
      <p:sp>
        <p:nvSpPr>
          <p:cNvPr name="TextBox 5" id="5"/>
          <p:cNvSpPr txBox="true"/>
          <p:nvPr/>
        </p:nvSpPr>
        <p:spPr>
          <a:xfrm rot="0">
            <a:off x="14184015" y="651302"/>
            <a:ext cx="3974337" cy="1482716"/>
          </a:xfrm>
          <a:prstGeom prst="rect">
            <a:avLst/>
          </a:prstGeom>
        </p:spPr>
        <p:txBody>
          <a:bodyPr anchor="t" rtlCol="false" tIns="0" lIns="0" bIns="0" rIns="0">
            <a:spAutoFit/>
          </a:bodyPr>
          <a:lstStyle/>
          <a:p>
            <a:pPr algn="l" marL="0" indent="0" lvl="0">
              <a:lnSpc>
                <a:spcPts val="5849"/>
              </a:lnSpc>
            </a:pPr>
            <a:r>
              <a:rPr lang="en-US" b="true" sz="5416" spc="-389">
                <a:solidFill>
                  <a:srgbClr val="AC7660"/>
                </a:solidFill>
                <a:latin typeface="Quicksand Medium"/>
                <a:ea typeface="Quicksand Medium"/>
                <a:cs typeface="Quicksand Medium"/>
                <a:sym typeface="Quicksand Medium"/>
              </a:rPr>
              <a:t>Camera Clibration</a:t>
            </a:r>
          </a:p>
        </p:txBody>
      </p:sp>
      <p:sp>
        <p:nvSpPr>
          <p:cNvPr name="TextBox 6" id="6"/>
          <p:cNvSpPr txBox="true"/>
          <p:nvPr/>
        </p:nvSpPr>
        <p:spPr>
          <a:xfrm rot="0">
            <a:off x="0" y="5715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
        <p:nvSpPr>
          <p:cNvPr name="TextBox 7" id="7"/>
          <p:cNvSpPr txBox="true"/>
          <p:nvPr/>
        </p:nvSpPr>
        <p:spPr>
          <a:xfrm rot="0">
            <a:off x="650599" y="737018"/>
            <a:ext cx="6651625" cy="1397000"/>
          </a:xfrm>
          <a:prstGeom prst="rect">
            <a:avLst/>
          </a:prstGeom>
        </p:spPr>
        <p:txBody>
          <a:bodyPr anchor="t" rtlCol="false" tIns="0" lIns="0" bIns="0" rIns="0">
            <a:spAutoFit/>
          </a:bodyPr>
          <a:lstStyle/>
          <a:p>
            <a:pPr algn="l">
              <a:lnSpc>
                <a:spcPts val="2799"/>
              </a:lnSpc>
            </a:pPr>
            <a:r>
              <a:rPr lang="en-US" sz="1999" b="true">
                <a:solidFill>
                  <a:srgbClr val="000000"/>
                </a:solidFill>
                <a:latin typeface="Quicksand Bold"/>
                <a:ea typeface="Quicksand Bold"/>
                <a:cs typeface="Quicksand Bold"/>
                <a:sym typeface="Quicksand Bold"/>
              </a:rPr>
              <a:t>Initialization:</a:t>
            </a:r>
          </a:p>
          <a:p>
            <a:pPr algn="l" marL="431799" indent="-215899" lvl="1">
              <a:lnSpc>
                <a:spcPts val="2799"/>
              </a:lnSpc>
              <a:buFont typeface="Arial"/>
              <a:buChar char="•"/>
            </a:pPr>
            <a:r>
              <a:rPr lang="en-US" sz="1999">
                <a:solidFill>
                  <a:srgbClr val="000000"/>
                </a:solidFill>
                <a:latin typeface="Quicksand"/>
                <a:ea typeface="Quicksand"/>
                <a:cs typeface="Quicksand"/>
                <a:sym typeface="Quicksand"/>
              </a:rPr>
              <a:t>Connect and configure the drone using ps-drone API.</a:t>
            </a:r>
          </a:p>
          <a:p>
            <a:pPr algn="l" marL="431799" indent="-215899" lvl="1">
              <a:lnSpc>
                <a:spcPts val="2799"/>
              </a:lnSpc>
              <a:buFont typeface="Arial"/>
              <a:buChar char="•"/>
            </a:pPr>
            <a:r>
              <a:rPr lang="en-US" sz="1999">
                <a:solidFill>
                  <a:srgbClr val="000000"/>
                </a:solidFill>
                <a:latin typeface="Quicksand"/>
                <a:ea typeface="Quicksand"/>
                <a:cs typeface="Quicksand"/>
                <a:sym typeface="Quicksand"/>
              </a:rPr>
              <a:t>Activate front camera and set video parameters.</a:t>
            </a:r>
          </a:p>
          <a:p>
            <a:pPr algn="l">
              <a:lnSpc>
                <a:spcPts val="2799"/>
              </a:lnSpc>
              <a:spcBef>
                <a:spcPct val="0"/>
              </a:spcBef>
            </a:pPr>
          </a:p>
        </p:txBody>
      </p:sp>
      <p:sp>
        <p:nvSpPr>
          <p:cNvPr name="TextBox 8" id="8"/>
          <p:cNvSpPr txBox="true"/>
          <p:nvPr/>
        </p:nvSpPr>
        <p:spPr>
          <a:xfrm rot="0">
            <a:off x="7783122" y="882120"/>
            <a:ext cx="2422823" cy="9258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A26B26"/>
                </a:solidFill>
                <a:latin typeface="Canva Sans"/>
                <a:ea typeface="Canva Sans"/>
                <a:cs typeface="Canva Sans"/>
                <a:sym typeface="Canva Sans"/>
              </a:rPr>
              <a:t>drone.startup()  </a:t>
            </a:r>
          </a:p>
          <a:p>
            <a:pPr algn="l" marL="388620" indent="-194310" lvl="1">
              <a:lnSpc>
                <a:spcPts val="2520"/>
              </a:lnSpc>
              <a:buFont typeface="Arial"/>
              <a:buChar char="•"/>
            </a:pPr>
            <a:r>
              <a:rPr lang="en-US" sz="1800">
                <a:solidFill>
                  <a:srgbClr val="A26B26"/>
                </a:solidFill>
                <a:latin typeface="Canva Sans"/>
                <a:ea typeface="Canva Sans"/>
                <a:cs typeface="Canva Sans"/>
                <a:sym typeface="Canva Sans"/>
              </a:rPr>
              <a:t>drone.frontCam()  </a:t>
            </a:r>
          </a:p>
          <a:p>
            <a:pPr algn="l" marL="388620" indent="-194310" lvl="1">
              <a:lnSpc>
                <a:spcPts val="2520"/>
              </a:lnSpc>
              <a:buFont typeface="Arial"/>
              <a:buChar char="•"/>
            </a:pPr>
            <a:r>
              <a:rPr lang="en-US" sz="1800">
                <a:solidFill>
                  <a:srgbClr val="A26B26"/>
                </a:solidFill>
                <a:latin typeface="Canva Sans"/>
                <a:ea typeface="Canva Sans"/>
                <a:cs typeface="Canva Sans"/>
                <a:sym typeface="Canva Sans"/>
              </a:rPr>
              <a:t>drone.start</a:t>
            </a:r>
          </a:p>
        </p:txBody>
      </p:sp>
      <p:sp>
        <p:nvSpPr>
          <p:cNvPr name="TextBox 9" id="9"/>
          <p:cNvSpPr txBox="true"/>
          <p:nvPr/>
        </p:nvSpPr>
        <p:spPr>
          <a:xfrm rot="0">
            <a:off x="650599" y="2258455"/>
            <a:ext cx="6889278" cy="2806700"/>
          </a:xfrm>
          <a:prstGeom prst="rect">
            <a:avLst/>
          </a:prstGeom>
        </p:spPr>
        <p:txBody>
          <a:bodyPr anchor="t" rtlCol="false" tIns="0" lIns="0" bIns="0" rIns="0">
            <a:spAutoFit/>
          </a:bodyPr>
          <a:lstStyle/>
          <a:p>
            <a:pPr algn="l">
              <a:lnSpc>
                <a:spcPts val="2799"/>
              </a:lnSpc>
            </a:pPr>
            <a:r>
              <a:rPr lang="en-US" sz="1999" b="true">
                <a:solidFill>
                  <a:srgbClr val="000000"/>
                </a:solidFill>
                <a:latin typeface="Quicksand Bold"/>
                <a:ea typeface="Quicksand Bold"/>
                <a:cs typeface="Quicksand Bold"/>
                <a:sym typeface="Quicksand Bold"/>
              </a:rPr>
              <a:t>Data Collection</a:t>
            </a:r>
          </a:p>
          <a:p>
            <a:pPr algn="l" marL="431799" indent="-215899" lvl="1">
              <a:lnSpc>
                <a:spcPts val="2799"/>
              </a:lnSpc>
              <a:buFont typeface="Arial"/>
              <a:buChar char="•"/>
            </a:pPr>
            <a:r>
              <a:rPr lang="en-US" sz="1999">
                <a:solidFill>
                  <a:srgbClr val="000000"/>
                </a:solidFill>
                <a:latin typeface="Quicksand"/>
                <a:ea typeface="Quicksand"/>
                <a:cs typeface="Quicksand"/>
                <a:sym typeface="Quicksand"/>
              </a:rPr>
              <a:t>Capture 30 images of the chessboard at various angles and positions.</a:t>
            </a:r>
          </a:p>
          <a:p>
            <a:pPr algn="l" marL="431799" indent="-215899" lvl="1">
              <a:lnSpc>
                <a:spcPts val="2799"/>
              </a:lnSpc>
              <a:buFont typeface="Arial"/>
              <a:buChar char="•"/>
            </a:pPr>
            <a:r>
              <a:rPr lang="en-US" sz="1999">
                <a:solidFill>
                  <a:srgbClr val="000000"/>
                </a:solidFill>
                <a:latin typeface="Quicksand"/>
                <a:ea typeface="Quicksand"/>
                <a:cs typeface="Quicksand"/>
                <a:sym typeface="Quicksand"/>
              </a:rPr>
              <a:t>Convert images to grayscale for corner detection.</a:t>
            </a:r>
          </a:p>
          <a:p>
            <a:pPr algn="l" marL="431799" indent="-215899" lvl="1">
              <a:lnSpc>
                <a:spcPts val="2799"/>
              </a:lnSpc>
              <a:buFont typeface="Arial"/>
              <a:buChar char="•"/>
            </a:pPr>
            <a:r>
              <a:rPr lang="en-US" sz="1999">
                <a:solidFill>
                  <a:srgbClr val="000000"/>
                </a:solidFill>
                <a:latin typeface="Quicksand"/>
                <a:ea typeface="Quicksand"/>
                <a:cs typeface="Quicksand"/>
                <a:sym typeface="Quicksand"/>
              </a:rPr>
              <a:t>Detect the chessboard corners using cv2.findChessboardCorners.</a:t>
            </a:r>
          </a:p>
          <a:p>
            <a:pPr algn="l" marL="431799" indent="-215899" lvl="1">
              <a:lnSpc>
                <a:spcPts val="2799"/>
              </a:lnSpc>
              <a:buFont typeface="Arial"/>
              <a:buChar char="•"/>
            </a:pPr>
            <a:r>
              <a:rPr lang="en-US" sz="1999">
                <a:solidFill>
                  <a:srgbClr val="000000"/>
                </a:solidFill>
                <a:latin typeface="Quicksand"/>
                <a:ea typeface="Quicksand"/>
                <a:cs typeface="Quicksand"/>
                <a:sym typeface="Quicksand"/>
              </a:rPr>
              <a:t>Refine corner positions with sub-pixel accuracy.</a:t>
            </a:r>
          </a:p>
          <a:p>
            <a:pPr algn="l">
              <a:lnSpc>
                <a:spcPts val="2799"/>
              </a:lnSpc>
              <a:spcBef>
                <a:spcPct val="0"/>
              </a:spcBef>
            </a:pPr>
          </a:p>
        </p:txBody>
      </p:sp>
      <p:sp>
        <p:nvSpPr>
          <p:cNvPr name="TextBox 10" id="10"/>
          <p:cNvSpPr txBox="true"/>
          <p:nvPr/>
        </p:nvSpPr>
        <p:spPr>
          <a:xfrm rot="0">
            <a:off x="7783122" y="2336800"/>
            <a:ext cx="5546276" cy="250698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A26B26"/>
                </a:solidFill>
                <a:latin typeface="Quicksand"/>
                <a:ea typeface="Quicksand"/>
                <a:cs typeface="Quicksand"/>
                <a:sym typeface="Quicksand"/>
              </a:rPr>
              <a:t>grayscaleImage = cv2.cvtColor(colorImage, cv2.COLOR_BGR2GRAY)  </a:t>
            </a:r>
          </a:p>
          <a:p>
            <a:pPr algn="l" marL="388620" indent="-194310" lvl="1">
              <a:lnSpc>
                <a:spcPts val="2520"/>
              </a:lnSpc>
              <a:buFont typeface="Arial"/>
              <a:buChar char="•"/>
            </a:pPr>
            <a:r>
              <a:rPr lang="en-US" sz="1800">
                <a:solidFill>
                  <a:srgbClr val="A26B26"/>
                </a:solidFill>
                <a:latin typeface="Quicksand"/>
                <a:ea typeface="Quicksand"/>
                <a:cs typeface="Quicksand"/>
                <a:sym typeface="Quicksand"/>
              </a:rPr>
              <a:t>ret, corners = cv2.findChessboardCorners(grayscaleImage, (6,8), None)  </a:t>
            </a:r>
          </a:p>
          <a:p>
            <a:pPr algn="l" marL="388620" indent="-194310" lvl="1">
              <a:lnSpc>
                <a:spcPts val="2520"/>
              </a:lnSpc>
              <a:buFont typeface="Arial"/>
              <a:buChar char="•"/>
            </a:pPr>
            <a:r>
              <a:rPr lang="en-US" sz="1800">
                <a:solidFill>
                  <a:srgbClr val="A26B26"/>
                </a:solidFill>
                <a:latin typeface="Quicksand"/>
                <a:ea typeface="Quicksand"/>
                <a:cs typeface="Quicksand"/>
                <a:sym typeface="Quicksand"/>
              </a:rPr>
              <a:t>cv2.cornerSubPix(grayscaleImage, corners, (11,11), (-1,-1), criteria)  </a:t>
            </a:r>
          </a:p>
          <a:p>
            <a:pPr algn="l">
              <a:lnSpc>
                <a:spcPts val="2520"/>
              </a:lnSpc>
            </a:pPr>
          </a:p>
        </p:txBody>
      </p:sp>
      <p:sp>
        <p:nvSpPr>
          <p:cNvPr name="TextBox 11" id="11"/>
          <p:cNvSpPr txBox="true"/>
          <p:nvPr/>
        </p:nvSpPr>
        <p:spPr>
          <a:xfrm rot="0">
            <a:off x="627658" y="5027055"/>
            <a:ext cx="6674567" cy="2101850"/>
          </a:xfrm>
          <a:prstGeom prst="rect">
            <a:avLst/>
          </a:prstGeom>
        </p:spPr>
        <p:txBody>
          <a:bodyPr anchor="t" rtlCol="false" tIns="0" lIns="0" bIns="0" rIns="0">
            <a:spAutoFit/>
          </a:bodyPr>
          <a:lstStyle/>
          <a:p>
            <a:pPr algn="l">
              <a:lnSpc>
                <a:spcPts val="2799"/>
              </a:lnSpc>
            </a:pPr>
            <a:r>
              <a:rPr lang="en-US" sz="1999" b="true">
                <a:solidFill>
                  <a:srgbClr val="000000"/>
                </a:solidFill>
                <a:latin typeface="Quicksand Bold"/>
                <a:ea typeface="Quicksand Bold"/>
                <a:cs typeface="Quicksand Bold"/>
                <a:sym typeface="Quicksand Bold"/>
              </a:rPr>
              <a:t>Data Storage</a:t>
            </a:r>
          </a:p>
          <a:p>
            <a:pPr algn="l" marL="431799" indent="-215899" lvl="1">
              <a:lnSpc>
                <a:spcPts val="2799"/>
              </a:lnSpc>
              <a:buFont typeface="Arial"/>
              <a:buChar char="•"/>
            </a:pPr>
            <a:r>
              <a:rPr lang="en-US" sz="1999">
                <a:solidFill>
                  <a:srgbClr val="000000"/>
                </a:solidFill>
                <a:latin typeface="Quicksand"/>
                <a:ea typeface="Quicksand"/>
                <a:cs typeface="Quicksand"/>
                <a:sym typeface="Quicksand"/>
              </a:rPr>
              <a:t>Store 3D object points (real-world coordinates) and 2D image points:</a:t>
            </a:r>
          </a:p>
          <a:p>
            <a:pPr algn="l" marL="863598" indent="-287866" lvl="2">
              <a:lnSpc>
                <a:spcPts val="2799"/>
              </a:lnSpc>
              <a:buFont typeface="Arial"/>
              <a:buChar char="⚬"/>
            </a:pPr>
            <a:r>
              <a:rPr lang="en-US" sz="1999">
                <a:solidFill>
                  <a:srgbClr val="000000"/>
                </a:solidFill>
                <a:latin typeface="Quicksand"/>
                <a:ea typeface="Quicksand"/>
                <a:cs typeface="Quicksand"/>
                <a:sym typeface="Quicksand"/>
              </a:rPr>
              <a:t>Object points: grid coordinates.</a:t>
            </a:r>
          </a:p>
          <a:p>
            <a:pPr algn="l" marL="863598" indent="-287866" lvl="2">
              <a:lnSpc>
                <a:spcPts val="2799"/>
              </a:lnSpc>
              <a:buFont typeface="Arial"/>
              <a:buChar char="⚬"/>
            </a:pPr>
            <a:r>
              <a:rPr lang="en-US" sz="1999">
                <a:solidFill>
                  <a:srgbClr val="000000"/>
                </a:solidFill>
                <a:latin typeface="Quicksand"/>
                <a:ea typeface="Quicksand"/>
                <a:cs typeface="Quicksand"/>
                <a:sym typeface="Quicksand"/>
              </a:rPr>
              <a:t>Image points: detected corners in the image.</a:t>
            </a:r>
          </a:p>
          <a:p>
            <a:pPr algn="l">
              <a:lnSpc>
                <a:spcPts val="2799"/>
              </a:lnSpc>
              <a:spcBef>
                <a:spcPct val="0"/>
              </a:spcBef>
            </a:pPr>
          </a:p>
        </p:txBody>
      </p:sp>
      <p:sp>
        <p:nvSpPr>
          <p:cNvPr name="TextBox 12" id="12"/>
          <p:cNvSpPr txBox="true"/>
          <p:nvPr/>
        </p:nvSpPr>
        <p:spPr>
          <a:xfrm rot="0">
            <a:off x="7783122" y="5377180"/>
            <a:ext cx="3384649" cy="93535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A26B26"/>
                </a:solidFill>
                <a:latin typeface="Quicksand"/>
                <a:ea typeface="Quicksand"/>
                <a:cs typeface="Quicksand"/>
                <a:sym typeface="Quicksand"/>
              </a:rPr>
              <a:t>objpoints.append(objp)  </a:t>
            </a:r>
          </a:p>
          <a:p>
            <a:pPr algn="l" marL="388620" indent="-194310" lvl="1">
              <a:lnSpc>
                <a:spcPts val="2520"/>
              </a:lnSpc>
              <a:buFont typeface="Arial"/>
              <a:buChar char="•"/>
            </a:pPr>
            <a:r>
              <a:rPr lang="en-US" sz="1800">
                <a:solidFill>
                  <a:srgbClr val="A26B26"/>
                </a:solidFill>
                <a:latin typeface="Quicksand"/>
                <a:ea typeface="Quicksand"/>
                <a:cs typeface="Quicksand"/>
                <a:sym typeface="Quicksand"/>
              </a:rPr>
              <a:t>imgpoints.append(corners)  </a:t>
            </a:r>
          </a:p>
          <a:p>
            <a:pPr algn="l">
              <a:lnSpc>
                <a:spcPts val="2520"/>
              </a:lnSpc>
            </a:pPr>
          </a:p>
        </p:txBody>
      </p:sp>
      <p:sp>
        <p:nvSpPr>
          <p:cNvPr name="TextBox 13" id="13"/>
          <p:cNvSpPr txBox="true"/>
          <p:nvPr/>
        </p:nvSpPr>
        <p:spPr>
          <a:xfrm rot="0">
            <a:off x="627658" y="6966594"/>
            <a:ext cx="6319044" cy="3511550"/>
          </a:xfrm>
          <a:prstGeom prst="rect">
            <a:avLst/>
          </a:prstGeom>
        </p:spPr>
        <p:txBody>
          <a:bodyPr anchor="t" rtlCol="false" tIns="0" lIns="0" bIns="0" rIns="0">
            <a:spAutoFit/>
          </a:bodyPr>
          <a:lstStyle/>
          <a:p>
            <a:pPr algn="l">
              <a:lnSpc>
                <a:spcPts val="2799"/>
              </a:lnSpc>
            </a:pPr>
            <a:r>
              <a:rPr lang="en-US" sz="1999" b="true">
                <a:solidFill>
                  <a:srgbClr val="000000"/>
                </a:solidFill>
                <a:latin typeface="Quicksand Bold"/>
                <a:ea typeface="Quicksand Bold"/>
                <a:cs typeface="Quicksand Bold"/>
                <a:sym typeface="Quicksand Bold"/>
              </a:rPr>
              <a:t>Calibration Calculation</a:t>
            </a:r>
          </a:p>
          <a:p>
            <a:pPr algn="l" marL="431799" indent="-215899" lvl="1">
              <a:lnSpc>
                <a:spcPts val="2799"/>
              </a:lnSpc>
              <a:buFont typeface="Arial"/>
              <a:buChar char="•"/>
            </a:pPr>
            <a:r>
              <a:rPr lang="en-US" sz="1999">
                <a:solidFill>
                  <a:srgbClr val="000000"/>
                </a:solidFill>
                <a:latin typeface="Quicksand"/>
                <a:ea typeface="Quicksand"/>
                <a:cs typeface="Quicksand"/>
                <a:sym typeface="Quicksand"/>
              </a:rPr>
              <a:t>Use cv2.calibrateCamera to compute:</a:t>
            </a:r>
          </a:p>
          <a:p>
            <a:pPr algn="l" marL="863598" indent="-287866" lvl="2">
              <a:lnSpc>
                <a:spcPts val="2799"/>
              </a:lnSpc>
              <a:buFont typeface="Arial"/>
              <a:buChar char="⚬"/>
            </a:pPr>
            <a:r>
              <a:rPr lang="en-US" sz="1999">
                <a:solidFill>
                  <a:srgbClr val="000000"/>
                </a:solidFill>
                <a:latin typeface="Quicksand"/>
                <a:ea typeface="Quicksand"/>
                <a:cs typeface="Quicksand"/>
                <a:sym typeface="Quicksand"/>
              </a:rPr>
              <a:t>Camera Matrix</a:t>
            </a:r>
          </a:p>
          <a:p>
            <a:pPr algn="l" marL="863598" indent="-287866" lvl="2">
              <a:lnSpc>
                <a:spcPts val="2799"/>
              </a:lnSpc>
              <a:buFont typeface="Arial"/>
              <a:buChar char="⚬"/>
            </a:pPr>
            <a:r>
              <a:rPr lang="en-US" sz="1999">
                <a:solidFill>
                  <a:srgbClr val="000000"/>
                </a:solidFill>
                <a:latin typeface="Quicksand"/>
                <a:ea typeface="Quicksand"/>
                <a:cs typeface="Quicksand"/>
                <a:sym typeface="Quicksand"/>
              </a:rPr>
              <a:t>Distortion Coefficients</a:t>
            </a:r>
          </a:p>
          <a:p>
            <a:pPr algn="l">
              <a:lnSpc>
                <a:spcPts val="2799"/>
              </a:lnSpc>
            </a:pPr>
            <a:r>
              <a:rPr lang="en-US" sz="1999" b="true">
                <a:solidFill>
                  <a:srgbClr val="000000"/>
                </a:solidFill>
                <a:latin typeface="Quicksand Bold"/>
                <a:ea typeface="Quicksand Bold"/>
                <a:cs typeface="Quicksand Bold"/>
                <a:sym typeface="Quicksand Bold"/>
              </a:rPr>
              <a:t>Output:</a:t>
            </a:r>
          </a:p>
          <a:p>
            <a:pPr algn="l" marL="431799" indent="-215899" lvl="1">
              <a:lnSpc>
                <a:spcPts val="2799"/>
              </a:lnSpc>
              <a:buFont typeface="Arial"/>
              <a:buChar char="•"/>
            </a:pPr>
            <a:r>
              <a:rPr lang="en-US" sz="1999" u="sng">
                <a:solidFill>
                  <a:srgbClr val="000000"/>
                </a:solidFill>
                <a:latin typeface="Quicksand"/>
                <a:ea typeface="Quicksand"/>
                <a:cs typeface="Quicksand"/>
                <a:sym typeface="Quicksand"/>
              </a:rPr>
              <a:t>ret:</a:t>
            </a:r>
            <a:r>
              <a:rPr lang="en-US" sz="1999">
                <a:solidFill>
                  <a:srgbClr val="000000"/>
                </a:solidFill>
                <a:latin typeface="Quicksand"/>
                <a:ea typeface="Quicksand"/>
                <a:cs typeface="Quicksand"/>
                <a:sym typeface="Quicksand"/>
              </a:rPr>
              <a:t> Re-projection error.</a:t>
            </a:r>
          </a:p>
          <a:p>
            <a:pPr algn="l" marL="431799" indent="-215899" lvl="1">
              <a:lnSpc>
                <a:spcPts val="2799"/>
              </a:lnSpc>
              <a:buFont typeface="Arial"/>
              <a:buChar char="•"/>
            </a:pPr>
            <a:r>
              <a:rPr lang="en-US" sz="1999" u="sng">
                <a:solidFill>
                  <a:srgbClr val="000000"/>
                </a:solidFill>
                <a:latin typeface="Quicksand"/>
                <a:ea typeface="Quicksand"/>
                <a:cs typeface="Quicksand"/>
                <a:sym typeface="Quicksand"/>
              </a:rPr>
              <a:t>mtx:</a:t>
            </a:r>
            <a:r>
              <a:rPr lang="en-US" sz="1999">
                <a:solidFill>
                  <a:srgbClr val="000000"/>
                </a:solidFill>
                <a:latin typeface="Quicksand"/>
                <a:ea typeface="Quicksand"/>
                <a:cs typeface="Quicksand"/>
                <a:sym typeface="Quicksand"/>
              </a:rPr>
              <a:t> Intrinsic Camera Matrix.</a:t>
            </a:r>
          </a:p>
          <a:p>
            <a:pPr algn="l" marL="431799" indent="-215899" lvl="1">
              <a:lnSpc>
                <a:spcPts val="2799"/>
              </a:lnSpc>
              <a:buFont typeface="Arial"/>
              <a:buChar char="•"/>
            </a:pPr>
            <a:r>
              <a:rPr lang="en-US" sz="1999" u="sng">
                <a:solidFill>
                  <a:srgbClr val="000000"/>
                </a:solidFill>
                <a:latin typeface="Quicksand"/>
                <a:ea typeface="Quicksand"/>
                <a:cs typeface="Quicksand"/>
                <a:sym typeface="Quicksand"/>
              </a:rPr>
              <a:t>dist:</a:t>
            </a:r>
            <a:r>
              <a:rPr lang="en-US" sz="1999">
                <a:solidFill>
                  <a:srgbClr val="000000"/>
                </a:solidFill>
                <a:latin typeface="Quicksand"/>
                <a:ea typeface="Quicksand"/>
                <a:cs typeface="Quicksand"/>
                <a:sym typeface="Quicksand"/>
              </a:rPr>
              <a:t> Distortion Coefficients.</a:t>
            </a:r>
          </a:p>
          <a:p>
            <a:pPr algn="l" marL="431799" indent="-215899" lvl="1">
              <a:lnSpc>
                <a:spcPts val="2799"/>
              </a:lnSpc>
              <a:buFont typeface="Arial"/>
              <a:buChar char="•"/>
            </a:pPr>
            <a:r>
              <a:rPr lang="en-US" sz="1999" u="sng">
                <a:solidFill>
                  <a:srgbClr val="000000"/>
                </a:solidFill>
                <a:latin typeface="Quicksand"/>
                <a:ea typeface="Quicksand"/>
                <a:cs typeface="Quicksand"/>
                <a:sym typeface="Quicksand"/>
              </a:rPr>
              <a:t>rvecs and tvecs:</a:t>
            </a:r>
            <a:r>
              <a:rPr lang="en-US" sz="1999">
                <a:solidFill>
                  <a:srgbClr val="000000"/>
                </a:solidFill>
                <a:latin typeface="Quicksand"/>
                <a:ea typeface="Quicksand"/>
                <a:cs typeface="Quicksand"/>
                <a:sym typeface="Quicksand"/>
              </a:rPr>
              <a:t> Rotation and Translation Vectors.</a:t>
            </a:r>
          </a:p>
          <a:p>
            <a:pPr algn="l">
              <a:lnSpc>
                <a:spcPts val="2799"/>
              </a:lnSpc>
              <a:spcBef>
                <a:spcPct val="0"/>
              </a:spcBef>
            </a:pPr>
          </a:p>
        </p:txBody>
      </p:sp>
      <p:sp>
        <p:nvSpPr>
          <p:cNvPr name="TextBox 14" id="14"/>
          <p:cNvSpPr txBox="true"/>
          <p:nvPr/>
        </p:nvSpPr>
        <p:spPr>
          <a:xfrm rot="0">
            <a:off x="7783122" y="8008620"/>
            <a:ext cx="5441194" cy="124968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A26B26"/>
                </a:solidFill>
                <a:latin typeface="Quicksand"/>
                <a:ea typeface="Quicksand"/>
                <a:cs typeface="Quicksand"/>
                <a:sym typeface="Quicksand"/>
              </a:rPr>
              <a:t>ret, mtx, dist, rvecs, tvecs = cv2.calibrateCamera(objpoints, imgpoints, grayscaleImage.shape[::-1], None, None)  </a:t>
            </a:r>
          </a:p>
          <a:p>
            <a:pPr algn="l">
              <a:lnSpc>
                <a:spcPts val="25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2626" y="3277723"/>
            <a:ext cx="12539946" cy="7234350"/>
            <a:chOff x="0" y="0"/>
            <a:chExt cx="3302702" cy="1905343"/>
          </a:xfrm>
        </p:grpSpPr>
        <p:sp>
          <p:nvSpPr>
            <p:cNvPr name="Freeform 3" id="3"/>
            <p:cNvSpPr/>
            <p:nvPr/>
          </p:nvSpPr>
          <p:spPr>
            <a:xfrm flipH="false" flipV="false" rot="0">
              <a:off x="0" y="0"/>
              <a:ext cx="3302702" cy="1905343"/>
            </a:xfrm>
            <a:custGeom>
              <a:avLst/>
              <a:gdLst/>
              <a:ahLst/>
              <a:cxnLst/>
              <a:rect r="r" b="b" t="t" l="l"/>
              <a:pathLst>
                <a:path h="1905343" w="3302702">
                  <a:moveTo>
                    <a:pt x="0" y="0"/>
                  </a:moveTo>
                  <a:lnTo>
                    <a:pt x="3302702" y="0"/>
                  </a:lnTo>
                  <a:lnTo>
                    <a:pt x="3302702" y="1905343"/>
                  </a:lnTo>
                  <a:lnTo>
                    <a:pt x="0" y="1905343"/>
                  </a:lnTo>
                  <a:close/>
                </a:path>
              </a:pathLst>
            </a:custGeom>
            <a:solidFill>
              <a:srgbClr val="FFF8F3"/>
            </a:solidFill>
          </p:spPr>
        </p:sp>
        <p:sp>
          <p:nvSpPr>
            <p:cNvPr name="TextBox 4" id="4"/>
            <p:cNvSpPr txBox="true"/>
            <p:nvPr/>
          </p:nvSpPr>
          <p:spPr>
            <a:xfrm>
              <a:off x="0" y="57150"/>
              <a:ext cx="3302702" cy="1848193"/>
            </a:xfrm>
            <a:prstGeom prst="rect">
              <a:avLst/>
            </a:prstGeom>
          </p:spPr>
          <p:txBody>
            <a:bodyPr anchor="ctr" rtlCol="false" tIns="50800" lIns="50800" bIns="50800" rIns="50800"/>
            <a:lstStyle/>
            <a:p>
              <a:pPr algn="ctr">
                <a:lnSpc>
                  <a:spcPts val="1759"/>
                </a:lnSpc>
              </a:pPr>
            </a:p>
          </p:txBody>
        </p:sp>
      </p:grpSp>
      <p:grpSp>
        <p:nvGrpSpPr>
          <p:cNvPr name="Group 5" id="5"/>
          <p:cNvGrpSpPr/>
          <p:nvPr/>
        </p:nvGrpSpPr>
        <p:grpSpPr>
          <a:xfrm rot="0">
            <a:off x="771945" y="6602458"/>
            <a:ext cx="7687823" cy="3496469"/>
            <a:chOff x="0" y="0"/>
            <a:chExt cx="1191045" cy="541695"/>
          </a:xfrm>
        </p:grpSpPr>
        <p:sp>
          <p:nvSpPr>
            <p:cNvPr name="Freeform 6" id="6"/>
            <p:cNvSpPr/>
            <p:nvPr/>
          </p:nvSpPr>
          <p:spPr>
            <a:xfrm flipH="false" flipV="false" rot="0">
              <a:off x="0" y="0"/>
              <a:ext cx="1191045" cy="541695"/>
            </a:xfrm>
            <a:custGeom>
              <a:avLst/>
              <a:gdLst/>
              <a:ahLst/>
              <a:cxnLst/>
              <a:rect r="r" b="b" t="t" l="l"/>
              <a:pathLst>
                <a:path h="541695" w="1191045">
                  <a:moveTo>
                    <a:pt x="0" y="0"/>
                  </a:moveTo>
                  <a:lnTo>
                    <a:pt x="1191045" y="0"/>
                  </a:lnTo>
                  <a:lnTo>
                    <a:pt x="1191045" y="541695"/>
                  </a:lnTo>
                  <a:lnTo>
                    <a:pt x="0" y="541695"/>
                  </a:lnTo>
                  <a:close/>
                </a:path>
              </a:pathLst>
            </a:custGeom>
            <a:blipFill>
              <a:blip r:embed="rId2"/>
              <a:stretch>
                <a:fillRect l="0" t="-11764" r="0" b="-11764"/>
              </a:stretch>
            </a:blipFill>
          </p:spPr>
        </p:sp>
      </p:grpSp>
      <p:grpSp>
        <p:nvGrpSpPr>
          <p:cNvPr name="Group 7" id="7"/>
          <p:cNvGrpSpPr/>
          <p:nvPr/>
        </p:nvGrpSpPr>
        <p:grpSpPr>
          <a:xfrm rot="0">
            <a:off x="9614758" y="546278"/>
            <a:ext cx="7687823" cy="4888687"/>
            <a:chOff x="0" y="0"/>
            <a:chExt cx="1191045" cy="757386"/>
          </a:xfrm>
        </p:grpSpPr>
        <p:sp>
          <p:nvSpPr>
            <p:cNvPr name="Freeform 8" id="8"/>
            <p:cNvSpPr/>
            <p:nvPr/>
          </p:nvSpPr>
          <p:spPr>
            <a:xfrm flipH="false" flipV="false" rot="0">
              <a:off x="0" y="0"/>
              <a:ext cx="1191045" cy="757386"/>
            </a:xfrm>
            <a:custGeom>
              <a:avLst/>
              <a:gdLst/>
              <a:ahLst/>
              <a:cxnLst/>
              <a:rect r="r" b="b" t="t" l="l"/>
              <a:pathLst>
                <a:path h="757386" w="1191045">
                  <a:moveTo>
                    <a:pt x="0" y="0"/>
                  </a:moveTo>
                  <a:lnTo>
                    <a:pt x="1191045" y="0"/>
                  </a:lnTo>
                  <a:lnTo>
                    <a:pt x="1191045" y="757386"/>
                  </a:lnTo>
                  <a:lnTo>
                    <a:pt x="0" y="757386"/>
                  </a:lnTo>
                  <a:close/>
                </a:path>
              </a:pathLst>
            </a:custGeom>
            <a:blipFill>
              <a:blip r:embed="rId3"/>
              <a:stretch>
                <a:fillRect l="0" t="-19479" r="0" b="-19479"/>
              </a:stretch>
            </a:blipFill>
          </p:spPr>
        </p:sp>
      </p:grpSp>
      <p:grpSp>
        <p:nvGrpSpPr>
          <p:cNvPr name="Group 9" id="9"/>
          <p:cNvGrpSpPr/>
          <p:nvPr/>
        </p:nvGrpSpPr>
        <p:grpSpPr>
          <a:xfrm rot="0">
            <a:off x="0" y="5496568"/>
            <a:ext cx="18288000" cy="837285"/>
            <a:chOff x="0" y="0"/>
            <a:chExt cx="2833290" cy="129717"/>
          </a:xfrm>
        </p:grpSpPr>
        <p:sp>
          <p:nvSpPr>
            <p:cNvPr name="Freeform 10" id="10"/>
            <p:cNvSpPr/>
            <p:nvPr/>
          </p:nvSpPr>
          <p:spPr>
            <a:xfrm flipH="false" flipV="false" rot="-6000">
              <a:off x="-111" y="-2472"/>
              <a:ext cx="2833512" cy="134662"/>
            </a:xfrm>
            <a:custGeom>
              <a:avLst/>
              <a:gdLst/>
              <a:ahLst/>
              <a:cxnLst/>
              <a:rect r="r" b="b" t="t" l="l"/>
              <a:pathLst>
                <a:path h="134662" w="2833512">
                  <a:moveTo>
                    <a:pt x="226" y="0"/>
                  </a:moveTo>
                  <a:lnTo>
                    <a:pt x="2833512" y="4945"/>
                  </a:lnTo>
                  <a:lnTo>
                    <a:pt x="2833285" y="134662"/>
                  </a:lnTo>
                  <a:lnTo>
                    <a:pt x="0" y="129717"/>
                  </a:lnTo>
                  <a:close/>
                </a:path>
              </a:pathLst>
            </a:custGeom>
            <a:blipFill>
              <a:blip r:embed="rId4"/>
              <a:stretch>
                <a:fillRect l="-1453" t="-29405" r="-2140" b="-72718"/>
              </a:stretch>
            </a:blipFill>
          </p:spPr>
        </p:sp>
      </p:grpSp>
      <p:sp>
        <p:nvSpPr>
          <p:cNvPr name="TextBox 11" id="11"/>
          <p:cNvSpPr txBox="true"/>
          <p:nvPr/>
        </p:nvSpPr>
        <p:spPr>
          <a:xfrm rot="0">
            <a:off x="771945" y="1834752"/>
            <a:ext cx="5690445" cy="689143"/>
          </a:xfrm>
          <a:prstGeom prst="rect">
            <a:avLst/>
          </a:prstGeom>
        </p:spPr>
        <p:txBody>
          <a:bodyPr anchor="t" rtlCol="false" tIns="0" lIns="0" bIns="0" rIns="0">
            <a:spAutoFit/>
          </a:bodyPr>
          <a:lstStyle/>
          <a:p>
            <a:pPr algn="l" marL="0" indent="0" lvl="0">
              <a:lnSpc>
                <a:spcPts val="5030"/>
              </a:lnSpc>
            </a:pPr>
            <a:r>
              <a:rPr lang="en-US" b="true" sz="5716" spc="-411">
                <a:solidFill>
                  <a:srgbClr val="AC7660"/>
                </a:solidFill>
                <a:latin typeface="Quicksand Medium"/>
                <a:ea typeface="Quicksand Medium"/>
                <a:cs typeface="Quicksand Medium"/>
                <a:sym typeface="Quicksand Medium"/>
              </a:rPr>
              <a:t>PS-Drone Lib</a:t>
            </a:r>
          </a:p>
        </p:txBody>
      </p:sp>
      <p:sp>
        <p:nvSpPr>
          <p:cNvPr name="TextBox 12" id="12"/>
          <p:cNvSpPr txBox="true"/>
          <p:nvPr/>
        </p:nvSpPr>
        <p:spPr>
          <a:xfrm rot="0">
            <a:off x="771945" y="2952522"/>
            <a:ext cx="8372055" cy="2042114"/>
          </a:xfrm>
          <a:prstGeom prst="rect">
            <a:avLst/>
          </a:prstGeom>
        </p:spPr>
        <p:txBody>
          <a:bodyPr anchor="t" rtlCol="false" tIns="0" lIns="0" bIns="0" rIns="0">
            <a:spAutoFit/>
          </a:bodyPr>
          <a:lstStyle/>
          <a:p>
            <a:pPr algn="just" marL="0" indent="0" lvl="0">
              <a:lnSpc>
                <a:spcPts val="2744"/>
              </a:lnSpc>
            </a:pPr>
            <a:r>
              <a:rPr lang="en-US" sz="1960">
                <a:solidFill>
                  <a:srgbClr val="2B1209"/>
                </a:solidFill>
                <a:latin typeface="Quicksand"/>
                <a:ea typeface="Quicksand"/>
                <a:cs typeface="Quicksand"/>
                <a:sym typeface="Quicksand"/>
              </a:rPr>
              <a:t>The PS-Drone is a Python-based API for Parrot's AR.Drone 2.0, designed for easy learning and full feature use. It was created as part of a computer science degree dissertation and can run on slow computers. The API allows for Sensor-Data, Configuration, and full Video-support, with OpenCV2 analysis possible. It is useful for teaching and professional purposes, and its nomenclature aligns with Parrot's SDK.</a:t>
            </a:r>
          </a:p>
        </p:txBody>
      </p:sp>
      <p:sp>
        <p:nvSpPr>
          <p:cNvPr name="TextBox 13" id="13"/>
          <p:cNvSpPr txBox="true"/>
          <p:nvPr/>
        </p:nvSpPr>
        <p:spPr>
          <a:xfrm rot="0">
            <a:off x="9614758" y="6495222"/>
            <a:ext cx="5590812" cy="339725"/>
          </a:xfrm>
          <a:prstGeom prst="rect">
            <a:avLst/>
          </a:prstGeom>
        </p:spPr>
        <p:txBody>
          <a:bodyPr anchor="t" rtlCol="false" tIns="0" lIns="0" bIns="0" rIns="0">
            <a:spAutoFit/>
          </a:bodyPr>
          <a:lstStyle/>
          <a:p>
            <a:pPr algn="just" marL="0" indent="0" lvl="0">
              <a:lnSpc>
                <a:spcPts val="2799"/>
              </a:lnSpc>
            </a:pPr>
            <a:r>
              <a:rPr lang="en-US" b="true" sz="1999">
                <a:solidFill>
                  <a:srgbClr val="AC7660"/>
                </a:solidFill>
                <a:latin typeface="Quicksand Bold"/>
                <a:ea typeface="Quicksand Bold"/>
                <a:cs typeface="Quicksand Bold"/>
                <a:sym typeface="Quicksand Bold"/>
              </a:rPr>
              <a:t>Key objectives of the project include:</a:t>
            </a:r>
          </a:p>
        </p:txBody>
      </p:sp>
      <p:sp>
        <p:nvSpPr>
          <p:cNvPr name="TextBox 14" id="14"/>
          <p:cNvSpPr txBox="true"/>
          <p:nvPr/>
        </p:nvSpPr>
        <p:spPr>
          <a:xfrm rot="0">
            <a:off x="9383155" y="6996873"/>
            <a:ext cx="7687823" cy="313563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2B1209"/>
                </a:solidFill>
                <a:latin typeface="Quicksand"/>
                <a:ea typeface="Quicksand"/>
                <a:cs typeface="Quicksand"/>
                <a:sym typeface="Quicksand"/>
              </a:rPr>
              <a:t>Utilize ARUCO Marker Tracking to enable autonomous navigation and tracking tasks for drones. Control the Parrot AR.Drone 2.0 to fly, identify, and track ARUCO markers, achieving the following functionalities:</a:t>
            </a:r>
          </a:p>
          <a:p>
            <a:pPr algn="just" marL="777240" indent="-259080" lvl="2">
              <a:lnSpc>
                <a:spcPts val="2520"/>
              </a:lnSpc>
              <a:buFont typeface="Arial"/>
              <a:buChar char="⚬"/>
            </a:pPr>
            <a:r>
              <a:rPr lang="en-US" b="true" sz="1800">
                <a:solidFill>
                  <a:srgbClr val="2B1209"/>
                </a:solidFill>
                <a:latin typeface="Quicksand Bold"/>
                <a:ea typeface="Quicksand Bold"/>
                <a:cs typeface="Quicksand Bold"/>
                <a:sym typeface="Quicksand Bold"/>
              </a:rPr>
              <a:t>Marker Detection</a:t>
            </a:r>
            <a:r>
              <a:rPr lang="en-US" sz="1800">
                <a:solidFill>
                  <a:srgbClr val="2B1209"/>
                </a:solidFill>
                <a:latin typeface="Quicksand"/>
                <a:ea typeface="Quicksand"/>
                <a:cs typeface="Quicksand"/>
                <a:sym typeface="Quicksand"/>
              </a:rPr>
              <a:t>: Recognize ARUCO markers within the field of view and determine their IDs.</a:t>
            </a:r>
          </a:p>
          <a:p>
            <a:pPr algn="just" marL="777240" indent="-259080" lvl="2">
              <a:lnSpc>
                <a:spcPts val="2520"/>
              </a:lnSpc>
              <a:buFont typeface="Arial"/>
              <a:buChar char="⚬"/>
            </a:pPr>
            <a:r>
              <a:rPr lang="en-US" b="true" sz="1800">
                <a:solidFill>
                  <a:srgbClr val="2B1209"/>
                </a:solidFill>
                <a:latin typeface="Quicksand Bold"/>
                <a:ea typeface="Quicksand Bold"/>
                <a:cs typeface="Quicksand Bold"/>
                <a:sym typeface="Quicksand Bold"/>
              </a:rPr>
              <a:t>Position and Pose Estimation</a:t>
            </a:r>
            <a:r>
              <a:rPr lang="en-US" sz="1800">
                <a:solidFill>
                  <a:srgbClr val="2B1209"/>
                </a:solidFill>
                <a:latin typeface="Quicksand"/>
                <a:ea typeface="Quicksand"/>
                <a:cs typeface="Quicksand"/>
                <a:sym typeface="Quicksand"/>
              </a:rPr>
              <a:t>: Obtain the positional information of the markers relative to the drone.</a:t>
            </a:r>
          </a:p>
          <a:p>
            <a:pPr algn="just" marL="777240" indent="-259080" lvl="2">
              <a:lnSpc>
                <a:spcPts val="2520"/>
              </a:lnSpc>
              <a:buFont typeface="Arial"/>
              <a:buChar char="⚬"/>
            </a:pPr>
            <a:r>
              <a:rPr lang="en-US" b="true" sz="1800">
                <a:solidFill>
                  <a:srgbClr val="2B1209"/>
                </a:solidFill>
                <a:latin typeface="Quicksand Bold"/>
                <a:ea typeface="Quicksand Bold"/>
                <a:cs typeface="Quicksand Bold"/>
                <a:sym typeface="Quicksand Bold"/>
              </a:rPr>
              <a:t>Tracking and Action Response</a:t>
            </a:r>
            <a:r>
              <a:rPr lang="en-US" sz="1800">
                <a:solidFill>
                  <a:srgbClr val="2B1209"/>
                </a:solidFill>
                <a:latin typeface="Quicksand"/>
                <a:ea typeface="Quicksand"/>
                <a:cs typeface="Quicksand"/>
                <a:sym typeface="Quicksand"/>
              </a:rPr>
              <a:t>: Control the drone's movements to track or complete tasks based on the detected markers.</a:t>
            </a:r>
          </a:p>
        </p:txBody>
      </p:sp>
      <p:sp>
        <p:nvSpPr>
          <p:cNvPr name="TextBox 15" id="15"/>
          <p:cNvSpPr txBox="true"/>
          <p:nvPr/>
        </p:nvSpPr>
        <p:spPr>
          <a:xfrm rot="0">
            <a:off x="1026414" y="785570"/>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16181" y="-131704"/>
            <a:ext cx="9770799" cy="10543919"/>
            <a:chOff x="0" y="0"/>
            <a:chExt cx="2573379" cy="2776999"/>
          </a:xfrm>
        </p:grpSpPr>
        <p:sp>
          <p:nvSpPr>
            <p:cNvPr name="Freeform 3" id="3"/>
            <p:cNvSpPr/>
            <p:nvPr/>
          </p:nvSpPr>
          <p:spPr>
            <a:xfrm flipH="false" flipV="false" rot="0">
              <a:off x="0" y="0"/>
              <a:ext cx="2573379" cy="2776999"/>
            </a:xfrm>
            <a:custGeom>
              <a:avLst/>
              <a:gdLst/>
              <a:ahLst/>
              <a:cxnLst/>
              <a:rect r="r" b="b" t="t" l="l"/>
              <a:pathLst>
                <a:path h="2776999" w="2573379">
                  <a:moveTo>
                    <a:pt x="0" y="0"/>
                  </a:moveTo>
                  <a:lnTo>
                    <a:pt x="2573379" y="0"/>
                  </a:lnTo>
                  <a:lnTo>
                    <a:pt x="2573379" y="2776999"/>
                  </a:lnTo>
                  <a:lnTo>
                    <a:pt x="0" y="2776999"/>
                  </a:lnTo>
                  <a:close/>
                </a:path>
              </a:pathLst>
            </a:custGeom>
            <a:solidFill>
              <a:srgbClr val="AC7660"/>
            </a:solidFill>
          </p:spPr>
        </p:sp>
        <p:sp>
          <p:nvSpPr>
            <p:cNvPr name="TextBox 4" id="4"/>
            <p:cNvSpPr txBox="true"/>
            <p:nvPr/>
          </p:nvSpPr>
          <p:spPr>
            <a:xfrm>
              <a:off x="0" y="57150"/>
              <a:ext cx="2573379" cy="2719849"/>
            </a:xfrm>
            <a:prstGeom prst="rect">
              <a:avLst/>
            </a:prstGeom>
          </p:spPr>
          <p:txBody>
            <a:bodyPr anchor="ctr" rtlCol="false" tIns="50800" lIns="50800" bIns="50800" rIns="50800"/>
            <a:lstStyle/>
            <a:p>
              <a:pPr algn="ctr">
                <a:lnSpc>
                  <a:spcPts val="1759"/>
                </a:lnSpc>
              </a:pPr>
            </a:p>
          </p:txBody>
        </p:sp>
      </p:grpSp>
      <p:sp>
        <p:nvSpPr>
          <p:cNvPr name="Freeform 5" id="5"/>
          <p:cNvSpPr/>
          <p:nvPr/>
        </p:nvSpPr>
        <p:spPr>
          <a:xfrm flipH="false" flipV="false" rot="0">
            <a:off x="11017946" y="1653777"/>
            <a:ext cx="4794885" cy="8379740"/>
          </a:xfrm>
          <a:custGeom>
            <a:avLst/>
            <a:gdLst/>
            <a:ahLst/>
            <a:cxnLst/>
            <a:rect r="r" b="b" t="t" l="l"/>
            <a:pathLst>
              <a:path h="8379740" w="4794885">
                <a:moveTo>
                  <a:pt x="0" y="0"/>
                </a:moveTo>
                <a:lnTo>
                  <a:pt x="4794885" y="0"/>
                </a:lnTo>
                <a:lnTo>
                  <a:pt x="4794885" y="8379740"/>
                </a:lnTo>
                <a:lnTo>
                  <a:pt x="0" y="8379740"/>
                </a:lnTo>
                <a:lnTo>
                  <a:pt x="0" y="0"/>
                </a:lnTo>
                <a:close/>
              </a:path>
            </a:pathLst>
          </a:custGeom>
          <a:blipFill>
            <a:blip r:embed="rId2"/>
            <a:stretch>
              <a:fillRect l="0" t="0" r="0" b="0"/>
            </a:stretch>
          </a:blipFill>
        </p:spPr>
      </p:sp>
      <p:sp>
        <p:nvSpPr>
          <p:cNvPr name="TextBox 6" id="6"/>
          <p:cNvSpPr txBox="true"/>
          <p:nvPr/>
        </p:nvSpPr>
        <p:spPr>
          <a:xfrm rot="0">
            <a:off x="771945" y="1834752"/>
            <a:ext cx="5690445" cy="689143"/>
          </a:xfrm>
          <a:prstGeom prst="rect">
            <a:avLst/>
          </a:prstGeom>
        </p:spPr>
        <p:txBody>
          <a:bodyPr anchor="t" rtlCol="false" tIns="0" lIns="0" bIns="0" rIns="0">
            <a:spAutoFit/>
          </a:bodyPr>
          <a:lstStyle/>
          <a:p>
            <a:pPr algn="l" marL="0" indent="0" lvl="0">
              <a:lnSpc>
                <a:spcPts val="5030"/>
              </a:lnSpc>
            </a:pPr>
            <a:r>
              <a:rPr lang="en-US" b="true" sz="5716" spc="-411">
                <a:solidFill>
                  <a:srgbClr val="AC7660"/>
                </a:solidFill>
                <a:latin typeface="Quicksand Medium"/>
                <a:ea typeface="Quicksand Medium"/>
                <a:cs typeface="Quicksand Medium"/>
                <a:sym typeface="Quicksand Medium"/>
              </a:rPr>
              <a:t>Marker Detection</a:t>
            </a:r>
          </a:p>
        </p:txBody>
      </p:sp>
      <p:sp>
        <p:nvSpPr>
          <p:cNvPr name="TextBox 7" id="7"/>
          <p:cNvSpPr txBox="true"/>
          <p:nvPr/>
        </p:nvSpPr>
        <p:spPr>
          <a:xfrm rot="0">
            <a:off x="771945" y="2728413"/>
            <a:ext cx="6803370" cy="7536180"/>
          </a:xfrm>
          <a:prstGeom prst="rect">
            <a:avLst/>
          </a:prstGeom>
        </p:spPr>
        <p:txBody>
          <a:bodyPr anchor="t" rtlCol="false" tIns="0" lIns="0" bIns="0" rIns="0">
            <a:spAutoFit/>
          </a:bodyPr>
          <a:lstStyle/>
          <a:p>
            <a:pPr algn="just">
              <a:lnSpc>
                <a:spcPts val="2520"/>
              </a:lnSpc>
            </a:pPr>
            <a:r>
              <a:rPr lang="en-US" sz="1800">
                <a:solidFill>
                  <a:srgbClr val="2B1209"/>
                </a:solidFill>
                <a:latin typeface="Quicksand"/>
                <a:ea typeface="Quicksand"/>
                <a:cs typeface="Quicksand"/>
                <a:sym typeface="Quicksand"/>
              </a:rPr>
              <a:t>Step 1: Preparation</a:t>
            </a:r>
          </a:p>
          <a:p>
            <a:pPr algn="just">
              <a:lnSpc>
                <a:spcPts val="2520"/>
              </a:lnSpc>
            </a:pPr>
            <a:r>
              <a:rPr lang="en-US" sz="1800">
                <a:solidFill>
                  <a:srgbClr val="2B1209"/>
                </a:solidFill>
                <a:latin typeface="Quicksand"/>
                <a:ea typeface="Quicksand"/>
                <a:cs typeface="Quicksand"/>
                <a:sym typeface="Quicksand"/>
              </a:rPr>
              <a:t>Objective: Detect ARUCO markers in th</a:t>
            </a:r>
            <a:r>
              <a:rPr lang="en-US" sz="1800">
                <a:solidFill>
                  <a:srgbClr val="2B1209"/>
                </a:solidFill>
                <a:latin typeface="Quicksand"/>
                <a:ea typeface="Quicksand"/>
                <a:cs typeface="Quicksand"/>
                <a:sym typeface="Quicksand"/>
              </a:rPr>
              <a:t>e drone's camera view and extract their IDs.</a:t>
            </a:r>
          </a:p>
          <a:p>
            <a:pPr algn="just" marL="388620" indent="-194310" lvl="1">
              <a:lnSpc>
                <a:spcPts val="2520"/>
              </a:lnSpc>
              <a:buAutoNum type="arabicPeriod" startAt="1"/>
            </a:pPr>
            <a:r>
              <a:rPr lang="en-US" sz="1800">
                <a:solidFill>
                  <a:srgbClr val="2B1209"/>
                </a:solidFill>
                <a:latin typeface="Quicksand"/>
                <a:ea typeface="Quicksand"/>
                <a:cs typeface="Quicksand"/>
                <a:sym typeface="Quicksand"/>
              </a:rPr>
              <a:t>Tools and Libraries:</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Us</a:t>
            </a:r>
            <a:r>
              <a:rPr lang="en-US" sz="1800">
                <a:solidFill>
                  <a:srgbClr val="2B1209"/>
                </a:solidFill>
                <a:latin typeface="Quicksand"/>
                <a:ea typeface="Quicksand"/>
                <a:cs typeface="Quicksand"/>
                <a:sym typeface="Quicksand"/>
              </a:rPr>
              <a:t>e OpenCV and ARUCO modules for image processing and marker detection.</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Utilize the drone’s onboard camera for real-time video capture.</a:t>
            </a:r>
          </a:p>
          <a:p>
            <a:pPr algn="just" marL="388620" indent="-194310" lvl="1">
              <a:lnSpc>
                <a:spcPts val="2520"/>
              </a:lnSpc>
              <a:buAutoNum type="arabicPeriod" startAt="1"/>
            </a:pPr>
            <a:r>
              <a:rPr lang="en-US" sz="1800">
                <a:solidFill>
                  <a:srgbClr val="2B1209"/>
                </a:solidFill>
                <a:latin typeface="Quicksand"/>
                <a:ea typeface="Quicksand"/>
                <a:cs typeface="Quicksand"/>
                <a:sym typeface="Quicksand"/>
              </a:rPr>
              <a:t>Envi</a:t>
            </a:r>
            <a:r>
              <a:rPr lang="en-US" sz="1800">
                <a:solidFill>
                  <a:srgbClr val="2B1209"/>
                </a:solidFill>
                <a:latin typeface="Quicksand"/>
                <a:ea typeface="Quicksand"/>
                <a:cs typeface="Quicksand"/>
                <a:sym typeface="Quicksand"/>
              </a:rPr>
              <a:t>ronment Setup:</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Install necessary Python libraries:</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opencv-python；opencv-contrib-python； numpy</a:t>
            </a:r>
          </a:p>
          <a:p>
            <a:pPr algn="just" marL="777240" indent="-259080" lvl="2">
              <a:lnSpc>
                <a:spcPts val="2520"/>
              </a:lnSpc>
              <a:buFont typeface="Arial"/>
              <a:buChar char="⚬"/>
            </a:pPr>
            <a:r>
              <a:rPr lang="en-US" sz="1800">
                <a:solidFill>
                  <a:srgbClr val="2B1209"/>
                </a:solidFill>
                <a:latin typeface="Quicksand"/>
                <a:ea typeface="Quicksand"/>
                <a:cs typeface="Quicksand"/>
                <a:sym typeface="Quicksand"/>
              </a:rPr>
              <a:t>Configure the Parrot AR.Drone 2.0 and start the video stream.</a:t>
            </a:r>
          </a:p>
          <a:p>
            <a:pPr algn="just">
              <a:lnSpc>
                <a:spcPts val="2520"/>
              </a:lnSpc>
            </a:pPr>
          </a:p>
          <a:p>
            <a:pPr algn="just">
              <a:lnSpc>
                <a:spcPts val="2520"/>
              </a:lnSpc>
            </a:pPr>
            <a:r>
              <a:rPr lang="en-US" sz="1800">
                <a:solidFill>
                  <a:srgbClr val="2B1209"/>
                </a:solidFill>
                <a:latin typeface="Quicksand"/>
                <a:ea typeface="Quicksand"/>
                <a:cs typeface="Quicksand"/>
                <a:sym typeface="Quicksand"/>
              </a:rPr>
              <a:t>Step 2: Video Capture</a:t>
            </a:r>
          </a:p>
          <a:p>
            <a:pPr algn="just">
              <a:lnSpc>
                <a:spcPts val="2520"/>
              </a:lnSpc>
            </a:pPr>
            <a:r>
              <a:rPr lang="en-US" sz="1800">
                <a:solidFill>
                  <a:srgbClr val="2B1209"/>
                </a:solidFill>
                <a:latin typeface="Quicksand"/>
                <a:ea typeface="Quicksand"/>
                <a:cs typeface="Quicksand"/>
                <a:sym typeface="Quicksand"/>
              </a:rPr>
              <a:t>Objective: Capture real-time video frames from the drone’s front-facing camera.</a:t>
            </a:r>
          </a:p>
          <a:p>
            <a:pPr algn="just">
              <a:lnSpc>
                <a:spcPts val="2520"/>
              </a:lnSpc>
            </a:pPr>
          </a:p>
          <a:p>
            <a:pPr algn="just">
              <a:lnSpc>
                <a:spcPts val="2520"/>
              </a:lnSpc>
            </a:pPr>
            <a:r>
              <a:rPr lang="en-US" sz="1800">
                <a:solidFill>
                  <a:srgbClr val="2B1209"/>
                </a:solidFill>
                <a:latin typeface="Quicksand"/>
                <a:ea typeface="Quicksand"/>
                <a:cs typeface="Quicksand"/>
                <a:sym typeface="Quicksand"/>
              </a:rPr>
              <a:t>Step 3: Preprocessing</a:t>
            </a:r>
          </a:p>
          <a:p>
            <a:pPr algn="just">
              <a:lnSpc>
                <a:spcPts val="2520"/>
              </a:lnSpc>
            </a:pPr>
            <a:r>
              <a:rPr lang="en-US" sz="1800">
                <a:solidFill>
                  <a:srgbClr val="2B1209"/>
                </a:solidFill>
                <a:latin typeface="Quicksand"/>
                <a:ea typeface="Quicksand"/>
                <a:cs typeface="Quicksand"/>
                <a:sym typeface="Quicksand"/>
              </a:rPr>
              <a:t>Objective: Convert the video frames to grayscale for simpler and faster processing.</a:t>
            </a:r>
          </a:p>
          <a:p>
            <a:pPr algn="just">
              <a:lnSpc>
                <a:spcPts val="2520"/>
              </a:lnSpc>
            </a:pPr>
          </a:p>
          <a:p>
            <a:pPr algn="just">
              <a:lnSpc>
                <a:spcPts val="2520"/>
              </a:lnSpc>
            </a:pPr>
          </a:p>
          <a:p>
            <a:pPr algn="just" marL="0" indent="0" lvl="0">
              <a:lnSpc>
                <a:spcPts val="2520"/>
              </a:lnSpc>
            </a:pPr>
          </a:p>
        </p:txBody>
      </p:sp>
      <p:sp>
        <p:nvSpPr>
          <p:cNvPr name="TextBox 8" id="8"/>
          <p:cNvSpPr txBox="true"/>
          <p:nvPr/>
        </p:nvSpPr>
        <p:spPr>
          <a:xfrm rot="0">
            <a:off x="9378474" y="234670"/>
            <a:ext cx="7687823" cy="1249680"/>
          </a:xfrm>
          <a:prstGeom prst="rect">
            <a:avLst/>
          </a:prstGeom>
        </p:spPr>
        <p:txBody>
          <a:bodyPr anchor="t" rtlCol="false" tIns="0" lIns="0" bIns="0" rIns="0">
            <a:spAutoFit/>
          </a:bodyPr>
          <a:lstStyle/>
          <a:p>
            <a:pPr algn="just" marL="0" indent="0" lvl="0">
              <a:lnSpc>
                <a:spcPts val="2520"/>
              </a:lnSpc>
            </a:pPr>
            <a:r>
              <a:rPr lang="en-US" sz="1800">
                <a:solidFill>
                  <a:srgbClr val="FFE4C5"/>
                </a:solidFill>
                <a:latin typeface="Quicksand"/>
                <a:ea typeface="Quicksand"/>
                <a:cs typeface="Quicksand"/>
                <a:sym typeface="Quicksand"/>
              </a:rPr>
              <a:t>The below UML class diagram represents the OpenCV ARUCO marker detection process, focusing on the cv::aruco::ArucoDetector class and its relationship with cv::Algorithm. Here's an explanation of the ARUCO detection method and the role of these classes:</a:t>
            </a:r>
          </a:p>
        </p:txBody>
      </p:sp>
      <p:sp>
        <p:nvSpPr>
          <p:cNvPr name="TextBox 9" id="9"/>
          <p:cNvSpPr txBox="true"/>
          <p:nvPr/>
        </p:nvSpPr>
        <p:spPr>
          <a:xfrm rot="0">
            <a:off x="0" y="29565"/>
            <a:ext cx="3002725" cy="243205"/>
          </a:xfrm>
          <a:prstGeom prst="rect">
            <a:avLst/>
          </a:prstGeom>
        </p:spPr>
        <p:txBody>
          <a:bodyPr anchor="t" rtlCol="false" tIns="0" lIns="0" bIns="0" rIns="0">
            <a:spAutoFit/>
          </a:bodyPr>
          <a:lstStyle/>
          <a:p>
            <a:pPr algn="l">
              <a:lnSpc>
                <a:spcPts val="1759"/>
              </a:lnSpc>
            </a:pPr>
            <a:r>
              <a:rPr lang="en-US" sz="1999">
                <a:solidFill>
                  <a:srgbClr val="2B1209"/>
                </a:solidFill>
                <a:latin typeface="Quicksand"/>
                <a:ea typeface="Quicksand"/>
                <a:cs typeface="Quicksand"/>
                <a:sym typeface="Quicksand"/>
              </a:rPr>
              <a:t>University of Bourgogne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DAGZpjtza54</dc:identifier>
  <dcterms:modified xsi:type="dcterms:W3CDTF">2011-08-01T06:04:30Z</dcterms:modified>
  <cp:revision>1</cp:revision>
  <dc:title>MSFT</dc:title>
</cp:coreProperties>
</file>